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64" r:id="rId2"/>
    <p:sldId id="257" r:id="rId3"/>
    <p:sldId id="263" r:id="rId4"/>
    <p:sldId id="384" r:id="rId5"/>
    <p:sldId id="317" r:id="rId6"/>
    <p:sldId id="385" r:id="rId7"/>
    <p:sldId id="337" r:id="rId8"/>
    <p:sldId id="362" r:id="rId9"/>
    <p:sldId id="365" r:id="rId10"/>
    <p:sldId id="366" r:id="rId11"/>
    <p:sldId id="367" r:id="rId12"/>
    <p:sldId id="332" r:id="rId13"/>
    <p:sldId id="345" r:id="rId14"/>
    <p:sldId id="346" r:id="rId15"/>
    <p:sldId id="347" r:id="rId16"/>
    <p:sldId id="348" r:id="rId17"/>
    <p:sldId id="378" r:id="rId18"/>
    <p:sldId id="379" r:id="rId19"/>
    <p:sldId id="380" r:id="rId20"/>
    <p:sldId id="381" r:id="rId21"/>
    <p:sldId id="382" r:id="rId22"/>
    <p:sldId id="358" r:id="rId23"/>
    <p:sldId id="383" r:id="rId24"/>
    <p:sldId id="359" r:id="rId25"/>
    <p:sldId id="360" r:id="rId26"/>
    <p:sldId id="341" r:id="rId27"/>
    <p:sldId id="339" r:id="rId28"/>
    <p:sldId id="340" r:id="rId29"/>
    <p:sldId id="342" r:id="rId30"/>
    <p:sldId id="370" r:id="rId31"/>
    <p:sldId id="369" r:id="rId32"/>
    <p:sldId id="368" r:id="rId33"/>
    <p:sldId id="336" r:id="rId34"/>
    <p:sldId id="373" r:id="rId35"/>
    <p:sldId id="372" r:id="rId36"/>
    <p:sldId id="371" r:id="rId37"/>
    <p:sldId id="374" r:id="rId38"/>
    <p:sldId id="375" r:id="rId39"/>
    <p:sldId id="376" r:id="rId40"/>
    <p:sldId id="316" r:id="rId41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etta Calchi" initials="NC" lastIdx="1" clrIdx="0">
    <p:extLst>
      <p:ext uri="{19B8F6BF-5375-455C-9EA6-DF929625EA0E}">
        <p15:presenceInfo xmlns:p15="http://schemas.microsoft.com/office/powerpoint/2012/main" userId="7569df5d327894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ACC6"/>
    <a:srgbClr val="E7E7E7"/>
    <a:srgbClr val="00A6A3"/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F951FF-9BB9-C8F9-BF96-3D43DCB977ED}" v="785" dt="2021-04-19T14:30:28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42"/>
    <p:restoredTop sz="93941" autoAdjust="0"/>
  </p:normalViewPr>
  <p:slideViewPr>
    <p:cSldViewPr snapToGrid="0">
      <p:cViewPr varScale="1">
        <p:scale>
          <a:sx n="157" d="100"/>
          <a:sy n="157" d="100"/>
        </p:scale>
        <p:origin x="424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ó Bruna" userId="S::10601323@polimi.it::cb50c996-c13d-4cc3-9a40-434ae2a13164" providerId="AD" clId="Web-{E0F951FF-9BB9-C8F9-BF96-3D43DCB977ED}"/>
    <pc:docChg chg="delSld modSld">
      <pc:chgData name="Nicoló Bruna" userId="S::10601323@polimi.it::cb50c996-c13d-4cc3-9a40-434ae2a13164" providerId="AD" clId="Web-{E0F951FF-9BB9-C8F9-BF96-3D43DCB977ED}" dt="2021-04-19T14:30:28.171" v="393" actId="20577"/>
      <pc:docMkLst>
        <pc:docMk/>
      </pc:docMkLst>
      <pc:sldChg chg="modSp">
        <pc:chgData name="Nicoló Bruna" userId="S::10601323@polimi.it::cb50c996-c13d-4cc3-9a40-434ae2a13164" providerId="AD" clId="Web-{E0F951FF-9BB9-C8F9-BF96-3D43DCB977ED}" dt="2021-04-19T14:30:28.171" v="393" actId="20577"/>
        <pc:sldMkLst>
          <pc:docMk/>
          <pc:sldMk cId="4102302403" sldId="263"/>
        </pc:sldMkLst>
        <pc:spChg chg="mod">
          <ac:chgData name="Nicoló Bruna" userId="S::10601323@polimi.it::cb50c996-c13d-4cc3-9a40-434ae2a13164" providerId="AD" clId="Web-{E0F951FF-9BB9-C8F9-BF96-3D43DCB977ED}" dt="2021-04-19T14:30:28.171" v="393" actId="20577"/>
          <ac:spMkLst>
            <pc:docMk/>
            <pc:sldMk cId="4102302403" sldId="263"/>
            <ac:spMk id="3" creationId="{00000000-0000-0000-0000-000000000000}"/>
          </ac:spMkLst>
        </pc:spChg>
      </pc:sldChg>
      <pc:sldChg chg="del">
        <pc:chgData name="Nicoló Bruna" userId="S::10601323@polimi.it::cb50c996-c13d-4cc3-9a40-434ae2a13164" providerId="AD" clId="Web-{E0F951FF-9BB9-C8F9-BF96-3D43DCB977ED}" dt="2021-04-19T14:14:37.363" v="378"/>
        <pc:sldMkLst>
          <pc:docMk/>
          <pc:sldMk cId="3706358720" sldId="315"/>
        </pc:sldMkLst>
      </pc:sldChg>
      <pc:sldChg chg="modSp">
        <pc:chgData name="Nicoló Bruna" userId="S::10601323@polimi.it::cb50c996-c13d-4cc3-9a40-434ae2a13164" providerId="AD" clId="Web-{E0F951FF-9BB9-C8F9-BF96-3D43DCB977ED}" dt="2021-04-19T14:14:57.848" v="382" actId="20577"/>
        <pc:sldMkLst>
          <pc:docMk/>
          <pc:sldMk cId="2844929208" sldId="317"/>
        </pc:sldMkLst>
        <pc:spChg chg="mod">
          <ac:chgData name="Nicoló Bruna" userId="S::10601323@polimi.it::cb50c996-c13d-4cc3-9a40-434ae2a13164" providerId="AD" clId="Web-{E0F951FF-9BB9-C8F9-BF96-3D43DCB977ED}" dt="2021-04-19T14:14:57.848" v="382" actId="20577"/>
          <ac:spMkLst>
            <pc:docMk/>
            <pc:sldMk cId="2844929208" sldId="317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3:40:08.926" v="83" actId="20577"/>
        <pc:sldMkLst>
          <pc:docMk/>
          <pc:sldMk cId="486171899" sldId="333"/>
        </pc:sldMkLst>
        <pc:spChg chg="mod">
          <ac:chgData name="Nicoló Bruna" userId="S::10601323@polimi.it::cb50c996-c13d-4cc3-9a40-434ae2a13164" providerId="AD" clId="Web-{E0F951FF-9BB9-C8F9-BF96-3D43DCB977ED}" dt="2021-04-19T13:40:08.926" v="83" actId="20577"/>
          <ac:spMkLst>
            <pc:docMk/>
            <pc:sldMk cId="486171899" sldId="333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3:27.126" v="374" actId="20577"/>
        <pc:sldMkLst>
          <pc:docMk/>
          <pc:sldMk cId="2709970284" sldId="335"/>
        </pc:sldMkLst>
        <pc:spChg chg="mod">
          <ac:chgData name="Nicoló Bruna" userId="S::10601323@polimi.it::cb50c996-c13d-4cc3-9a40-434ae2a13164" providerId="AD" clId="Web-{E0F951FF-9BB9-C8F9-BF96-3D43DCB977ED}" dt="2021-04-19T14:13:27.126" v="374" actId="20577"/>
          <ac:spMkLst>
            <pc:docMk/>
            <pc:sldMk cId="2709970284" sldId="335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02:47.670" v="306" actId="20577"/>
        <pc:sldMkLst>
          <pc:docMk/>
          <pc:sldMk cId="1613241045" sldId="336"/>
        </pc:sldMkLst>
        <pc:spChg chg="mod">
          <ac:chgData name="Nicoló Bruna" userId="S::10601323@polimi.it::cb50c996-c13d-4cc3-9a40-434ae2a13164" providerId="AD" clId="Web-{E0F951FF-9BB9-C8F9-BF96-3D43DCB977ED}" dt="2021-04-19T14:02:47.670" v="306" actId="20577"/>
          <ac:spMkLst>
            <pc:docMk/>
            <pc:sldMk cId="1613241045" sldId="336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5:09.895" v="385" actId="20577"/>
        <pc:sldMkLst>
          <pc:docMk/>
          <pc:sldMk cId="1627840713" sldId="337"/>
        </pc:sldMkLst>
        <pc:spChg chg="mod">
          <ac:chgData name="Nicoló Bruna" userId="S::10601323@polimi.it::cb50c996-c13d-4cc3-9a40-434ae2a13164" providerId="AD" clId="Web-{E0F951FF-9BB9-C8F9-BF96-3D43DCB977ED}" dt="2021-04-19T14:15:09.895" v="385" actId="20577"/>
          <ac:spMkLst>
            <pc:docMk/>
            <pc:sldMk cId="1627840713" sldId="337"/>
            <ac:spMk id="5" creationId="{B9B106FA-FC95-F548-A3A1-EF57FFB3D6B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B3467-0EE5-FB41-9140-4ECA721A656E}" type="datetimeFigureOut">
              <a:rPr lang="it-IT" smtClean="0"/>
              <a:t>26/04/21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54C84-93CC-084F-B282-8D9449949A1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686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6190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hyperlink" Target="http://knowledge7.com/training/courses/effective-series/effective-git" TargetMode="External"/><Relationship Id="rId18" Type="http://schemas.openxmlformats.org/officeDocument/2006/relationships/image" Target="../media/image22.png"/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15.svg"/><Relationship Id="rId12" Type="http://schemas.openxmlformats.org/officeDocument/2006/relationships/image" Target="../media/image19.jpg"/><Relationship Id="rId17" Type="http://schemas.openxmlformats.org/officeDocument/2006/relationships/hyperlink" Target="https://pngimg.com/download/73352" TargetMode="External"/><Relationship Id="rId2" Type="http://schemas.openxmlformats.org/officeDocument/2006/relationships/image" Target="../media/image12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svg"/><Relationship Id="rId5" Type="http://schemas.openxmlformats.org/officeDocument/2006/relationships/hyperlink" Target="http://superuser.com/tags/visual-studio-2012/info" TargetMode="External"/><Relationship Id="rId15" Type="http://schemas.openxmlformats.org/officeDocument/2006/relationships/hyperlink" Target="https://ahmetcadirci.com.tr/2017/gitkraken-gitflow-kullanimi-ve-ozellikleri/" TargetMode="External"/><Relationship Id="rId10" Type="http://schemas.openxmlformats.org/officeDocument/2006/relationships/image" Target="../media/image17.png"/><Relationship Id="rId19" Type="http://schemas.openxmlformats.org/officeDocument/2006/relationships/image" Target="../media/image23.svg"/><Relationship Id="rId4" Type="http://schemas.openxmlformats.org/officeDocument/2006/relationships/image" Target="../media/image13.jpg"/><Relationship Id="rId9" Type="http://schemas.openxmlformats.org/officeDocument/2006/relationships/hyperlink" Target="https://wiki.audacityteam.org/wiki/New_Logo/Generic" TargetMode="External"/><Relationship Id="rId1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4" y="4149725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>
                <a:solidFill>
                  <a:schemeClr val="lt1"/>
                </a:solidFill>
              </a:rPr>
              <a:t> - Round 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35751" y="5252502"/>
            <a:ext cx="271963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909478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371321" y="5252502"/>
            <a:ext cx="368905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		Chiara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	Paganelli Chiara</a:t>
            </a:r>
            <a:endParaRPr sz="1500" b="0" i="0" u="none" strike="noStrike" cap="none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1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35751" y="6309043"/>
            <a:ext cx="972140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contenuto 11">
            <a:extLst>
              <a:ext uri="{FF2B5EF4-FFF2-40B4-BE49-F238E27FC236}">
                <a16:creationId xmlns:a16="http://schemas.microsoft.com/office/drawing/2014/main" id="{E3A34D8A-7B30-4157-A176-807F33EA6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60" y="1181041"/>
            <a:ext cx="8685261" cy="483337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4259178" y="1624263"/>
            <a:ext cx="4138863" cy="2057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E31C1E1-397D-4E27-A4C8-046920A6E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4419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C9AF6E-3A48-42A2-9C34-0D8A6FAC5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NUMBER GAME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59A3FF-E1DD-4B2E-9420-258C0032E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Qua manca lo schema del nuovo gioco dei numeri</a:t>
            </a:r>
          </a:p>
        </p:txBody>
      </p:sp>
    </p:spTree>
    <p:extLst>
      <p:ext uri="{BB962C8B-B14F-4D97-AF65-F5344CB8AC3E}">
        <p14:creationId xmlns:p14="http://schemas.microsoft.com/office/powerpoint/2010/main" val="2145648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05145" y="1297115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2017336" y="2507296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 flipH="1">
            <a:off x="1465606" y="2728465"/>
            <a:ext cx="707008" cy="871178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4603F09-C0DB-46A1-8FAE-180A92B6C75A}"/>
              </a:ext>
            </a:extLst>
          </p:cNvPr>
          <p:cNvGrpSpPr/>
          <p:nvPr/>
        </p:nvGrpSpPr>
        <p:grpSpPr>
          <a:xfrm>
            <a:off x="0" y="3659434"/>
            <a:ext cx="3043573" cy="1797624"/>
            <a:chOff x="79201" y="3669922"/>
            <a:chExt cx="3169261" cy="179762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4F01C0E-A529-4898-8FD7-51FA0CA8C3B5}"/>
                </a:ext>
              </a:extLst>
            </p:cNvPr>
            <p:cNvSpPr txBox="1"/>
            <p:nvPr/>
          </p:nvSpPr>
          <p:spPr>
            <a:xfrm>
              <a:off x="79201" y="4239049"/>
              <a:ext cx="31692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i="1" dirty="0"/>
                <a:t>Ambiente di sviluppo integrato multi-linguaggio</a:t>
              </a:r>
            </a:p>
          </p:txBody>
        </p:sp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FF71D4D0-7FA4-416A-89BB-77E9C711328A}"/>
                </a:ext>
              </a:extLst>
            </p:cNvPr>
            <p:cNvGrpSpPr/>
            <p:nvPr/>
          </p:nvGrpSpPr>
          <p:grpSpPr>
            <a:xfrm>
              <a:off x="207390" y="3669922"/>
              <a:ext cx="2972967" cy="1797624"/>
              <a:chOff x="207390" y="3669922"/>
              <a:chExt cx="2972967" cy="1797624"/>
            </a:xfrm>
          </p:grpSpPr>
          <p:pic>
            <p:nvPicPr>
              <p:cNvPr id="14" name="Immagine 13" descr="Immagine che contiene testo, clipart&#10;&#10;Descrizione generata automaticamente">
                <a:extLst>
                  <a:ext uri="{FF2B5EF4-FFF2-40B4-BE49-F238E27FC236}">
                    <a16:creationId xmlns:a16="http://schemas.microsoft.com/office/drawing/2014/main" id="{10EA25D3-8939-43A6-9593-65DA12B4D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467630" y="3790622"/>
                <a:ext cx="2348600" cy="412734"/>
              </a:xfrm>
              <a:prstGeom prst="rect">
                <a:avLst/>
              </a:prstGeom>
            </p:spPr>
          </p:pic>
          <p:pic>
            <p:nvPicPr>
              <p:cNvPr id="19" name="Elemento grafico 18" descr="Programmatore (maschile) con riempimento a tinta unita">
                <a:extLst>
                  <a:ext uri="{FF2B5EF4-FFF2-40B4-BE49-F238E27FC236}">
                    <a16:creationId xmlns:a16="http://schemas.microsoft.com/office/drawing/2014/main" id="{B7EAB85D-9F71-4D54-9F0B-C4CF56046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87630" y="482206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474D71DF-1F3F-4E64-8E21-6831B6ED10E6}"/>
                  </a:ext>
                </a:extLst>
              </p:cNvPr>
              <p:cNvSpPr txBox="1"/>
              <p:nvPr/>
            </p:nvSpPr>
            <p:spPr>
              <a:xfrm>
                <a:off x="616266" y="4849558"/>
                <a:ext cx="25640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Programmazione in C#</a:t>
                </a:r>
              </a:p>
            </p:txBody>
          </p:sp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B1EAA701-CF81-498A-97E2-6B92FC580819}"/>
                  </a:ext>
                </a:extLst>
              </p:cNvPr>
              <p:cNvSpPr/>
              <p:nvPr/>
            </p:nvSpPr>
            <p:spPr>
              <a:xfrm>
                <a:off x="207390" y="3669922"/>
                <a:ext cx="2894030" cy="1797624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040B098-8889-4A74-920B-3E57558EEE91}"/>
              </a:ext>
            </a:extLst>
          </p:cNvPr>
          <p:cNvCxnSpPr>
            <a:cxnSpLocks/>
          </p:cNvCxnSpPr>
          <p:nvPr/>
        </p:nvCxnSpPr>
        <p:spPr>
          <a:xfrm>
            <a:off x="4605769" y="3030516"/>
            <a:ext cx="0" cy="601253"/>
          </a:xfrm>
          <a:prstGeom prst="straightConnector1">
            <a:avLst/>
          </a:prstGeom>
          <a:ln w="50800">
            <a:solidFill>
              <a:srgbClr val="0070C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99C54DC4-6A6A-4774-AD81-EFB4EDF8BD0D}"/>
              </a:ext>
            </a:extLst>
          </p:cNvPr>
          <p:cNvGrpSpPr/>
          <p:nvPr/>
        </p:nvGrpSpPr>
        <p:grpSpPr>
          <a:xfrm>
            <a:off x="3021143" y="3659434"/>
            <a:ext cx="3177355" cy="1797624"/>
            <a:chOff x="3177363" y="3659434"/>
            <a:chExt cx="3177355" cy="1797624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309DEE3F-F793-4F82-B277-C70D477F97A8}"/>
                </a:ext>
              </a:extLst>
            </p:cNvPr>
            <p:cNvGrpSpPr/>
            <p:nvPr/>
          </p:nvGrpSpPr>
          <p:grpSpPr>
            <a:xfrm>
              <a:off x="3177363" y="3659434"/>
              <a:ext cx="3177355" cy="1797624"/>
              <a:chOff x="207388" y="3669922"/>
              <a:chExt cx="3177355" cy="1797624"/>
            </a:xfrm>
          </p:grpSpPr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1401A892-FE18-4803-A0B0-9D36AFF2F912}"/>
                  </a:ext>
                </a:extLst>
              </p:cNvPr>
              <p:cNvSpPr txBox="1"/>
              <p:nvPr/>
            </p:nvSpPr>
            <p:spPr>
              <a:xfrm>
                <a:off x="267327" y="4239049"/>
                <a:ext cx="30246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per l’editing audio multitraccia e multipiattaforma</a:t>
                </a:r>
              </a:p>
            </p:txBody>
          </p:sp>
          <p:grpSp>
            <p:nvGrpSpPr>
              <p:cNvPr id="28" name="Gruppo 27">
                <a:extLst>
                  <a:ext uri="{FF2B5EF4-FFF2-40B4-BE49-F238E27FC236}">
                    <a16:creationId xmlns:a16="http://schemas.microsoft.com/office/drawing/2014/main" id="{410AE064-9DE8-48EB-A52E-A6A9C174D9E8}"/>
                  </a:ext>
                </a:extLst>
              </p:cNvPr>
              <p:cNvGrpSpPr/>
              <p:nvPr/>
            </p:nvGrpSpPr>
            <p:grpSpPr>
              <a:xfrm>
                <a:off x="207388" y="3669922"/>
                <a:ext cx="3177355" cy="1797624"/>
                <a:chOff x="207388" y="3669922"/>
                <a:chExt cx="3177355" cy="1797624"/>
              </a:xfrm>
            </p:grpSpPr>
            <p:sp>
              <p:nvSpPr>
                <p:cNvPr id="31" name="CasellaDiTesto 30">
                  <a:extLst>
                    <a:ext uri="{FF2B5EF4-FFF2-40B4-BE49-F238E27FC236}">
                      <a16:creationId xmlns:a16="http://schemas.microsoft.com/office/drawing/2014/main" id="{4866D501-A6BE-40C4-A433-93E13D87B04A}"/>
                    </a:ext>
                  </a:extLst>
                </p:cNvPr>
                <p:cNvSpPr txBox="1"/>
                <p:nvPr/>
              </p:nvSpPr>
              <p:spPr>
                <a:xfrm>
                  <a:off x="558463" y="4849558"/>
                  <a:ext cx="282628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600" dirty="0"/>
                    <a:t>Registrazione audio delle parole</a:t>
                  </a:r>
                </a:p>
              </p:txBody>
            </p:sp>
            <p:sp>
              <p:nvSpPr>
                <p:cNvPr id="32" name="Rettangolo 31">
                  <a:extLst>
                    <a:ext uri="{FF2B5EF4-FFF2-40B4-BE49-F238E27FC236}">
                      <a16:creationId xmlns:a16="http://schemas.microsoft.com/office/drawing/2014/main" id="{8C470663-19FE-45C0-B78A-146F03595F7E}"/>
                    </a:ext>
                  </a:extLst>
                </p:cNvPr>
                <p:cNvSpPr/>
                <p:nvPr/>
              </p:nvSpPr>
              <p:spPr>
                <a:xfrm>
                  <a:off x="207388" y="3669922"/>
                  <a:ext cx="3169253" cy="1797624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7AA8F0B6-B796-4550-86DB-B065EE6A1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3720950" y="3689273"/>
              <a:ext cx="1702100" cy="584743"/>
            </a:xfrm>
            <a:prstGeom prst="rect">
              <a:avLst/>
            </a:prstGeom>
          </p:spPr>
        </p:pic>
        <p:pic>
          <p:nvPicPr>
            <p:cNvPr id="37" name="Elemento grafico 36" descr="Podcast con riempimento a tinta unita">
              <a:extLst>
                <a:ext uri="{FF2B5EF4-FFF2-40B4-BE49-F238E27FC236}">
                  <a16:creationId xmlns:a16="http://schemas.microsoft.com/office/drawing/2014/main" id="{D1DD1765-3E3F-495B-928E-151BA277D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37302" y="4839070"/>
              <a:ext cx="360000" cy="360000"/>
            </a:xfrm>
            <a:prstGeom prst="rect">
              <a:avLst/>
            </a:prstGeom>
          </p:spPr>
        </p:pic>
      </p:grpSp>
      <p:grpSp>
        <p:nvGrpSpPr>
          <p:cNvPr id="63" name="Gruppo 62">
            <a:extLst>
              <a:ext uri="{FF2B5EF4-FFF2-40B4-BE49-F238E27FC236}">
                <a16:creationId xmlns:a16="http://schemas.microsoft.com/office/drawing/2014/main" id="{E7F97A2E-09EE-47CB-95F4-D7776B350FA9}"/>
              </a:ext>
            </a:extLst>
          </p:cNvPr>
          <p:cNvGrpSpPr/>
          <p:nvPr/>
        </p:nvGrpSpPr>
        <p:grpSpPr>
          <a:xfrm>
            <a:off x="6318585" y="3659434"/>
            <a:ext cx="2702310" cy="1797624"/>
            <a:chOff x="6318585" y="3659434"/>
            <a:chExt cx="2702310" cy="1797624"/>
          </a:xfrm>
        </p:grpSpPr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7C5D17D2-FDEB-47D2-9625-8E1EFA2D0253}"/>
                </a:ext>
              </a:extLst>
            </p:cNvPr>
            <p:cNvGrpSpPr/>
            <p:nvPr/>
          </p:nvGrpSpPr>
          <p:grpSpPr>
            <a:xfrm>
              <a:off x="6318585" y="3659434"/>
              <a:ext cx="2702310" cy="1797624"/>
              <a:chOff x="207390" y="3669922"/>
              <a:chExt cx="2702310" cy="1797624"/>
            </a:xfrm>
          </p:grpSpPr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FBF5B5CC-E555-4543-820A-AFDF225396B4}"/>
                  </a:ext>
                </a:extLst>
              </p:cNvPr>
              <p:cNvSpPr txBox="1"/>
              <p:nvPr/>
            </p:nvSpPr>
            <p:spPr>
              <a:xfrm>
                <a:off x="207390" y="4326943"/>
                <a:ext cx="26741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di controllo di versione distribuito</a:t>
                </a:r>
              </a:p>
            </p:txBody>
          </p:sp>
          <p:grpSp>
            <p:nvGrpSpPr>
              <p:cNvPr id="43" name="Gruppo 42">
                <a:extLst>
                  <a:ext uri="{FF2B5EF4-FFF2-40B4-BE49-F238E27FC236}">
                    <a16:creationId xmlns:a16="http://schemas.microsoft.com/office/drawing/2014/main" id="{E59C7D9C-23E2-4113-B6B0-A1B46E24836C}"/>
                  </a:ext>
                </a:extLst>
              </p:cNvPr>
              <p:cNvGrpSpPr/>
              <p:nvPr/>
            </p:nvGrpSpPr>
            <p:grpSpPr>
              <a:xfrm>
                <a:off x="207390" y="3669922"/>
                <a:ext cx="2702310" cy="1797624"/>
                <a:chOff x="207390" y="3669922"/>
                <a:chExt cx="2702310" cy="1797624"/>
              </a:xfrm>
            </p:grpSpPr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D028187A-996F-4AD0-BC5B-6207BAE74223}"/>
                    </a:ext>
                  </a:extLst>
                </p:cNvPr>
                <p:cNvSpPr txBox="1"/>
                <p:nvPr/>
              </p:nvSpPr>
              <p:spPr>
                <a:xfrm>
                  <a:off x="616267" y="4849558"/>
                  <a:ext cx="221637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600" dirty="0"/>
                    <a:t>Condivisone del lavoro e collaborazione </a:t>
                  </a:r>
                </a:p>
              </p:txBody>
            </p:sp>
            <p:sp>
              <p:nvSpPr>
                <p:cNvPr id="47" name="Rettangolo 46">
                  <a:extLst>
                    <a:ext uri="{FF2B5EF4-FFF2-40B4-BE49-F238E27FC236}">
                      <a16:creationId xmlns:a16="http://schemas.microsoft.com/office/drawing/2014/main" id="{59222183-D215-43E6-AE10-DADD113A34DD}"/>
                    </a:ext>
                  </a:extLst>
                </p:cNvPr>
                <p:cNvSpPr/>
                <p:nvPr/>
              </p:nvSpPr>
              <p:spPr>
                <a:xfrm>
                  <a:off x="207390" y="3669922"/>
                  <a:ext cx="2702310" cy="1797624"/>
                </a:xfrm>
                <a:prstGeom prst="rect">
                  <a:avLst/>
                </a:prstGeom>
                <a:noFill/>
                <a:ln w="190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49" name="Immagine 48">
              <a:extLst>
                <a:ext uri="{FF2B5EF4-FFF2-40B4-BE49-F238E27FC236}">
                  <a16:creationId xmlns:a16="http://schemas.microsoft.com/office/drawing/2014/main" id="{B96BA2A5-BE2F-44CE-BCA9-CF3A4990D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479703" y="3705779"/>
              <a:ext cx="551730" cy="551730"/>
            </a:xfrm>
            <a:prstGeom prst="rect">
              <a:avLst/>
            </a:prstGeom>
          </p:spPr>
        </p:pic>
        <p:pic>
          <p:nvPicPr>
            <p:cNvPr id="52" name="Immagine 51">
              <a:extLst>
                <a:ext uri="{FF2B5EF4-FFF2-40B4-BE49-F238E27FC236}">
                  <a16:creationId xmlns:a16="http://schemas.microsoft.com/office/drawing/2014/main" id="{2E3B30D0-377C-4A09-A17E-8AC258B99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7192551" y="3722840"/>
              <a:ext cx="954378" cy="530210"/>
            </a:xfrm>
            <a:prstGeom prst="rect">
              <a:avLst/>
            </a:prstGeom>
          </p:spPr>
        </p:pic>
        <p:pic>
          <p:nvPicPr>
            <p:cNvPr id="55" name="Immagine 54">
              <a:extLst>
                <a:ext uri="{FF2B5EF4-FFF2-40B4-BE49-F238E27FC236}">
                  <a16:creationId xmlns:a16="http://schemas.microsoft.com/office/drawing/2014/main" id="{1F1B1527-8B1C-484B-9194-BAAB1C6F7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837473B0-CC2E-450A-ABE3-18F120FF3D39}">
                  <a1611:picAttrSrcUrl xmlns:a1611="http://schemas.microsoft.com/office/drawing/2016/11/main" r:id="rId17"/>
                </a:ext>
              </a:extLst>
            </a:blip>
            <a:stretch>
              <a:fillRect/>
            </a:stretch>
          </p:blipFill>
          <p:spPr>
            <a:xfrm>
              <a:off x="8286173" y="3726979"/>
              <a:ext cx="583391" cy="526875"/>
            </a:xfrm>
            <a:prstGeom prst="rect">
              <a:avLst/>
            </a:prstGeom>
          </p:spPr>
        </p:pic>
        <p:pic>
          <p:nvPicPr>
            <p:cNvPr id="58" name="Elemento grafico 57" descr="Condividi con riempimento a tinta unita">
              <a:extLst>
                <a:ext uri="{FF2B5EF4-FFF2-40B4-BE49-F238E27FC236}">
                  <a16:creationId xmlns:a16="http://schemas.microsoft.com/office/drawing/2014/main" id="{5D146301-C2E0-4700-A414-7DAA1DF91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427374" y="4839070"/>
              <a:ext cx="360000" cy="360000"/>
            </a:xfrm>
            <a:prstGeom prst="rect">
              <a:avLst/>
            </a:prstGeom>
          </p:spPr>
        </p:pic>
      </p:grp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BC52CFAE-1BF0-4224-AFDF-1AABA73E4DF0}"/>
              </a:ext>
            </a:extLst>
          </p:cNvPr>
          <p:cNvCxnSpPr>
            <a:cxnSpLocks/>
          </p:cNvCxnSpPr>
          <p:nvPr/>
        </p:nvCxnSpPr>
        <p:spPr>
          <a:xfrm>
            <a:off x="6787374" y="2751709"/>
            <a:ext cx="744943" cy="80142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D131788-9AFC-422E-B83A-FAB0BBF509B3}"/>
              </a:ext>
            </a:extLst>
          </p:cNvPr>
          <p:cNvSpPr txBox="1"/>
          <p:nvPr/>
        </p:nvSpPr>
        <p:spPr>
          <a:xfrm>
            <a:off x="288521" y="1339077"/>
            <a:ext cx="2576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dirty="0">
                <a:solidFill>
                  <a:srgbClr val="FF0000"/>
                </a:solidFill>
                <a:cs typeface="Arial" panose="020B0604020202020204" pitchFamily="34" charset="0"/>
              </a:rPr>
              <a:t>INIZIALE</a:t>
            </a:r>
          </a:p>
          <a:p>
            <a:pPr algn="ctr"/>
            <a:r>
              <a:rPr lang="it-IT" dirty="0">
                <a:solidFill>
                  <a:srgbClr val="FF0000"/>
                </a:solidFill>
                <a:cs typeface="Arial" panose="020B0604020202020204" pitchFamily="34" charset="0"/>
              </a:rPr>
              <a:t>(scena 1)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D769ED8-E767-40F8-BFA4-6DA5FAFEE519}"/>
              </a:ext>
            </a:extLst>
          </p:cNvPr>
          <p:cNvGrpSpPr/>
          <p:nvPr/>
        </p:nvGrpSpPr>
        <p:grpSpPr>
          <a:xfrm>
            <a:off x="338041" y="2065092"/>
            <a:ext cx="2576177" cy="1935112"/>
            <a:chOff x="288521" y="1753807"/>
            <a:chExt cx="2576177" cy="1935112"/>
          </a:xfrm>
        </p:grpSpPr>
        <p:pic>
          <p:nvPicPr>
            <p:cNvPr id="17" name="Immagine 16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9D4E5303-5296-45F7-929F-0DDF9FB1F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521" y="1753807"/>
              <a:ext cx="2576177" cy="1935112"/>
            </a:xfrm>
            <a:prstGeom prst="rect">
              <a:avLst/>
            </a:prstGeom>
          </p:spPr>
        </p:pic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AD5367A5-1349-4AAA-9A30-73C3B7D45183}"/>
                </a:ext>
              </a:extLst>
            </p:cNvPr>
            <p:cNvSpPr/>
            <p:nvPr/>
          </p:nvSpPr>
          <p:spPr>
            <a:xfrm>
              <a:off x="817851" y="2178996"/>
              <a:ext cx="1517515" cy="7587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7DED4AF4-5599-49D9-B863-57C3660FF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348" y="1780389"/>
            <a:ext cx="4294553" cy="3225882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BF074E5-5B60-4DA1-98F9-7010813B955F}"/>
              </a:ext>
            </a:extLst>
          </p:cNvPr>
          <p:cNvCxnSpPr>
            <a:cxnSpLocks/>
          </p:cNvCxnSpPr>
          <p:nvPr/>
        </p:nvCxnSpPr>
        <p:spPr>
          <a:xfrm>
            <a:off x="2384886" y="2869659"/>
            <a:ext cx="223663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7A4EF40-2C33-4FBB-A77C-23B296C157A7}"/>
              </a:ext>
            </a:extLst>
          </p:cNvPr>
          <p:cNvSpPr txBox="1"/>
          <p:nvPr/>
        </p:nvSpPr>
        <p:spPr>
          <a:xfrm>
            <a:off x="5596581" y="1339077"/>
            <a:ext cx="2576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Scena 2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094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093962" y="2544903"/>
              <a:ext cx="3622021" cy="6068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BF074E5-5B60-4DA1-98F9-7010813B955F}"/>
              </a:ext>
            </a:extLst>
          </p:cNvPr>
          <p:cNvCxnSpPr>
            <a:cxnSpLocks/>
          </p:cNvCxnSpPr>
          <p:nvPr/>
        </p:nvCxnSpPr>
        <p:spPr>
          <a:xfrm>
            <a:off x="4088826" y="2760784"/>
            <a:ext cx="89173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47B45E5-3124-4DB6-B4BC-DD3BD59333C9}"/>
              </a:ext>
            </a:extLst>
          </p:cNvPr>
          <p:cNvSpPr txBox="1"/>
          <p:nvPr/>
        </p:nvSpPr>
        <p:spPr>
          <a:xfrm>
            <a:off x="5068111" y="1336599"/>
            <a:ext cx="38014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PARAMETRI SETTAGGIO DIFFICOLTA’:</a:t>
            </a:r>
          </a:p>
          <a:p>
            <a:endParaRPr lang="it-IT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Contiene doppie;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Indice di frequenza d’uso        (Indice De Mauro);</a:t>
            </a:r>
          </a:p>
          <a:p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Presenza di suoni «difficili»;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Presenza lettere straniere;</a:t>
            </a:r>
          </a:p>
          <a:p>
            <a:r>
              <a:rPr lang="it-IT" dirty="0"/>
              <a:t>       </a:t>
            </a:r>
          </a:p>
          <a:p>
            <a:endParaRPr lang="it-IT" dirty="0"/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49C59DA6-4FA0-47B7-A554-807AF779DF28}"/>
              </a:ext>
            </a:extLst>
          </p:cNvPr>
          <p:cNvCxnSpPr>
            <a:cxnSpLocks/>
          </p:cNvCxnSpPr>
          <p:nvPr/>
        </p:nvCxnSpPr>
        <p:spPr>
          <a:xfrm>
            <a:off x="6763668" y="4309529"/>
            <a:ext cx="0" cy="44339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6D90FB37-5860-4569-88C3-87764C6E5B10}"/>
              </a:ext>
            </a:extLst>
          </p:cNvPr>
          <p:cNvGrpSpPr/>
          <p:nvPr/>
        </p:nvGrpSpPr>
        <p:grpSpPr>
          <a:xfrm>
            <a:off x="4787301" y="4752919"/>
            <a:ext cx="3801450" cy="804489"/>
            <a:chOff x="4920533" y="5280861"/>
            <a:chExt cx="3801450" cy="804489"/>
          </a:xfrm>
        </p:grpSpPr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5BA6E822-4AC7-4D05-8C75-667A6EA5B85D}"/>
                </a:ext>
              </a:extLst>
            </p:cNvPr>
            <p:cNvSpPr txBox="1"/>
            <p:nvPr/>
          </p:nvSpPr>
          <p:spPr>
            <a:xfrm>
              <a:off x="5301574" y="5439019"/>
              <a:ext cx="30350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Scelta secondo CLASSE ed ETA’ dei bambini</a:t>
              </a:r>
            </a:p>
          </p:txBody>
        </p:sp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E03A3D0A-0003-4559-8D88-2C7C4CCAE123}"/>
                </a:ext>
              </a:extLst>
            </p:cNvPr>
            <p:cNvSpPr/>
            <p:nvPr/>
          </p:nvSpPr>
          <p:spPr>
            <a:xfrm>
              <a:off x="4920533" y="5280861"/>
              <a:ext cx="3801450" cy="80448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80387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093962" y="3125570"/>
              <a:ext cx="3622021" cy="48964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BF074E5-5B60-4DA1-98F9-7010813B955F}"/>
              </a:ext>
            </a:extLst>
          </p:cNvPr>
          <p:cNvCxnSpPr>
            <a:cxnSpLocks/>
          </p:cNvCxnSpPr>
          <p:nvPr/>
        </p:nvCxnSpPr>
        <p:spPr>
          <a:xfrm>
            <a:off x="4088826" y="3224427"/>
            <a:ext cx="160649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C6293A03-EC43-4F15-856B-5B047A455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316" y="2236822"/>
            <a:ext cx="3174248" cy="2384355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2CD2E63-D1DD-4419-80F1-078BC4933DDA}"/>
              </a:ext>
            </a:extLst>
          </p:cNvPr>
          <p:cNvSpPr txBox="1"/>
          <p:nvPr/>
        </p:nvSpPr>
        <p:spPr>
          <a:xfrm>
            <a:off x="6042163" y="1865761"/>
            <a:ext cx="2480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SELEZIONA</a:t>
            </a:r>
          </a:p>
        </p:txBody>
      </p:sp>
    </p:spTree>
    <p:extLst>
      <p:ext uri="{BB962C8B-B14F-4D97-AF65-F5344CB8AC3E}">
        <p14:creationId xmlns:p14="http://schemas.microsoft.com/office/powerpoint/2010/main" val="3576618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134897" y="158575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813932" y="3536004"/>
              <a:ext cx="2402732" cy="7241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9EEF21D7-F586-4BBF-8649-6415E9F1D40B}"/>
              </a:ext>
            </a:extLst>
          </p:cNvPr>
          <p:cNvCxnSpPr>
            <a:cxnSpLocks/>
          </p:cNvCxnSpPr>
          <p:nvPr/>
        </p:nvCxnSpPr>
        <p:spPr>
          <a:xfrm flipV="1">
            <a:off x="3662256" y="2658533"/>
            <a:ext cx="1383877" cy="12051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140178EC-5488-4C80-A184-88AEE1BC72AE}"/>
              </a:ext>
            </a:extLst>
          </p:cNvPr>
          <p:cNvGrpSpPr/>
          <p:nvPr/>
        </p:nvGrpSpPr>
        <p:grpSpPr>
          <a:xfrm>
            <a:off x="5136204" y="1709055"/>
            <a:ext cx="3872899" cy="1466484"/>
            <a:chOff x="4542817" y="4138210"/>
            <a:chExt cx="4281665" cy="1347460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8088E6E0-94E8-4095-A89A-0573BCEE2E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473" t="54822" r="16671" b="20938"/>
            <a:stretch/>
          </p:blipFill>
          <p:spPr>
            <a:xfrm>
              <a:off x="4542817" y="4138210"/>
              <a:ext cx="4281665" cy="134746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9F9C5659-A5E3-4747-A93E-6FCF53BBF780}"/>
                </a:ext>
              </a:extLst>
            </p:cNvPr>
            <p:cNvSpPr txBox="1"/>
            <p:nvPr/>
          </p:nvSpPr>
          <p:spPr>
            <a:xfrm>
              <a:off x="4787301" y="4863830"/>
              <a:ext cx="1546697" cy="369332"/>
            </a:xfrm>
            <a:prstGeom prst="rect">
              <a:avLst/>
            </a:prstGeom>
            <a:solidFill>
              <a:srgbClr val="E7E7E7"/>
            </a:solidFill>
          </p:spPr>
          <p:txBody>
            <a:bodyPr wrap="square" rtlCol="0">
              <a:spAutoFit/>
            </a:bodyPr>
            <a:lstStyle/>
            <a:p>
              <a:endParaRPr lang="it-IT" dirty="0"/>
            </a:p>
          </p:txBody>
        </p:sp>
      </p:grpSp>
      <p:pic>
        <p:nvPicPr>
          <p:cNvPr id="15" name="Immagine 14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BA038307-6712-9C4F-9A26-7ADCB7CB81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311" t="64130" r="32581" b="25748"/>
          <a:stretch/>
        </p:blipFill>
        <p:spPr>
          <a:xfrm>
            <a:off x="5136204" y="4513636"/>
            <a:ext cx="3620931" cy="684811"/>
          </a:xfrm>
          <a:prstGeom prst="rect">
            <a:avLst/>
          </a:prstGeom>
        </p:spPr>
      </p:pic>
      <p:pic>
        <p:nvPicPr>
          <p:cNvPr id="16" name="Immagine 15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56ED3735-4134-1B49-84A3-F544BD5BFC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635" t="64646" r="32258" b="25745"/>
          <a:stretch/>
        </p:blipFill>
        <p:spPr>
          <a:xfrm>
            <a:off x="5136204" y="3731903"/>
            <a:ext cx="3620931" cy="649964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E471ACBF-DB2B-AE45-9106-6E5E2D98F381}"/>
              </a:ext>
            </a:extLst>
          </p:cNvPr>
          <p:cNvCxnSpPr>
            <a:cxnSpLocks/>
          </p:cNvCxnSpPr>
          <p:nvPr/>
        </p:nvCxnSpPr>
        <p:spPr>
          <a:xfrm>
            <a:off x="3662256" y="4207933"/>
            <a:ext cx="1383877" cy="1739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82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2008122" y="1374321"/>
            <a:ext cx="5127755" cy="4448210"/>
            <a:chOff x="5146557" y="3051600"/>
            <a:chExt cx="3543694" cy="29147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51600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7D79AEBE-92DD-4838-B2F5-8BFE10A43626}"/>
              </a:ext>
            </a:extLst>
          </p:cNvPr>
          <p:cNvGrpSpPr/>
          <p:nvPr/>
        </p:nvGrpSpPr>
        <p:grpSpPr>
          <a:xfrm>
            <a:off x="2438146" y="2018932"/>
            <a:ext cx="688226" cy="609892"/>
            <a:chOff x="3575407" y="2157671"/>
            <a:chExt cx="642632" cy="506539"/>
          </a:xfrm>
        </p:grpSpPr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5257AFAD-1971-4C57-98D3-7133A975683C}"/>
                </a:ext>
              </a:extLst>
            </p:cNvPr>
            <p:cNvSpPr/>
            <p:nvPr/>
          </p:nvSpPr>
          <p:spPr>
            <a:xfrm>
              <a:off x="3575407" y="2158695"/>
              <a:ext cx="642631" cy="5055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AAA5FD9D-20B3-4B19-8E7E-86192E6BCBFD}"/>
                </a:ext>
              </a:extLst>
            </p:cNvPr>
            <p:cNvSpPr/>
            <p:nvPr/>
          </p:nvSpPr>
          <p:spPr>
            <a:xfrm>
              <a:off x="3575408" y="2157671"/>
              <a:ext cx="642631" cy="5055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3549002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2008122" y="1374321"/>
            <a:ext cx="5127755" cy="4448210"/>
            <a:chOff x="5146557" y="3051600"/>
            <a:chExt cx="3543694" cy="29147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51600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12" name="Rettangolo 11">
            <a:extLst>
              <a:ext uri="{FF2B5EF4-FFF2-40B4-BE49-F238E27FC236}">
                <a16:creationId xmlns:a16="http://schemas.microsoft.com/office/drawing/2014/main" id="{9399B970-5225-9744-8568-21521C7ECF20}"/>
              </a:ext>
            </a:extLst>
          </p:cNvPr>
          <p:cNvSpPr/>
          <p:nvPr/>
        </p:nvSpPr>
        <p:spPr>
          <a:xfrm>
            <a:off x="4001893" y="3323106"/>
            <a:ext cx="1140209" cy="14256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</p:spTree>
    <p:extLst>
      <p:ext uri="{BB962C8B-B14F-4D97-AF65-F5344CB8AC3E}">
        <p14:creationId xmlns:p14="http://schemas.microsoft.com/office/powerpoint/2010/main" val="103673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2008122" y="1374321"/>
            <a:ext cx="5127755" cy="4448210"/>
            <a:chOff x="5146557" y="3051600"/>
            <a:chExt cx="3543694" cy="29147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51600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9" name="Rettangolo 8">
            <a:extLst>
              <a:ext uri="{FF2B5EF4-FFF2-40B4-BE49-F238E27FC236}">
                <a16:creationId xmlns:a16="http://schemas.microsoft.com/office/drawing/2014/main" id="{1DD990CB-DDAA-6C48-8B56-43FE4C9AF756}"/>
              </a:ext>
            </a:extLst>
          </p:cNvPr>
          <p:cNvSpPr/>
          <p:nvPr/>
        </p:nvSpPr>
        <p:spPr>
          <a:xfrm>
            <a:off x="2351036" y="3117814"/>
            <a:ext cx="1100390" cy="8404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pic>
        <p:nvPicPr>
          <p:cNvPr id="12" name="Elemento grafico 11" descr="Chiudi con riempimento a tinta unita">
            <a:extLst>
              <a:ext uri="{FF2B5EF4-FFF2-40B4-BE49-F238E27FC236}">
                <a16:creationId xmlns:a16="http://schemas.microsoft.com/office/drawing/2014/main" id="{D9585490-9350-5D4D-A6F4-0CDD58661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3742" y="2127214"/>
            <a:ext cx="990600" cy="990600"/>
          </a:xfrm>
          <a:prstGeom prst="rect">
            <a:avLst/>
          </a:prstGeom>
        </p:spPr>
      </p:pic>
      <p:pic>
        <p:nvPicPr>
          <p:cNvPr id="13" name="Elemento grafico 12" descr="Chiudi con riempimento a tinta unita">
            <a:extLst>
              <a:ext uri="{FF2B5EF4-FFF2-40B4-BE49-F238E27FC236}">
                <a16:creationId xmlns:a16="http://schemas.microsoft.com/office/drawing/2014/main" id="{6DFDD774-8BBF-464B-AC49-DBAD31F2E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05931" y="4493079"/>
            <a:ext cx="990600" cy="990600"/>
          </a:xfrm>
          <a:prstGeom prst="rect">
            <a:avLst/>
          </a:prstGeom>
        </p:spPr>
      </p:pic>
      <p:pic>
        <p:nvPicPr>
          <p:cNvPr id="15" name="Elemento grafico 14" descr="Chiudi con riempimento a tinta unita">
            <a:extLst>
              <a:ext uri="{FF2B5EF4-FFF2-40B4-BE49-F238E27FC236}">
                <a16:creationId xmlns:a16="http://schemas.microsoft.com/office/drawing/2014/main" id="{441EBB52-CEA0-2A43-8420-57CD0C498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9058" y="4493079"/>
            <a:ext cx="990600" cy="990600"/>
          </a:xfrm>
          <a:prstGeom prst="rect">
            <a:avLst/>
          </a:prstGeom>
        </p:spPr>
      </p:pic>
      <p:pic>
        <p:nvPicPr>
          <p:cNvPr id="16" name="Elemento grafico 15" descr="Chiudi con riempimento a tinta unita">
            <a:extLst>
              <a:ext uri="{FF2B5EF4-FFF2-40B4-BE49-F238E27FC236}">
                <a16:creationId xmlns:a16="http://schemas.microsoft.com/office/drawing/2014/main" id="{E147B7A2-7BE3-8A4F-9F37-CD1B3F8CE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9058" y="2967614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700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Round 2: </a:t>
            </a:r>
          </a:p>
          <a:p>
            <a:pPr marL="342900" indent="-342900">
              <a:buFontTx/>
              <a:buChar char="-"/>
            </a:pPr>
            <a:r>
              <a:rPr lang="it-IT"/>
              <a:t>Presentazione e discussione dell’avanzamento del lavoro</a:t>
            </a:r>
          </a:p>
          <a:p>
            <a:pPr marL="342900" indent="-342900">
              <a:buFontTx/>
              <a:buChar char="-"/>
            </a:pPr>
            <a:r>
              <a:rPr lang="it-IT"/>
              <a:t>Materiali e metodi</a:t>
            </a:r>
          </a:p>
          <a:p>
            <a:pPr marL="342900" indent="-342900">
              <a:buFontTx/>
              <a:buChar char="-"/>
            </a:pPr>
            <a:r>
              <a:rPr lang="it-IT"/>
              <a:t>Risultati preliminari</a:t>
            </a: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2008122" y="1374321"/>
            <a:ext cx="5127755" cy="4448210"/>
            <a:chOff x="5146557" y="3051600"/>
            <a:chExt cx="3543694" cy="29147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51600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9" name="Rettangolo 8">
            <a:extLst>
              <a:ext uri="{FF2B5EF4-FFF2-40B4-BE49-F238E27FC236}">
                <a16:creationId xmlns:a16="http://schemas.microsoft.com/office/drawing/2014/main" id="{F1467962-79FB-0643-BE26-9D3E25663505}"/>
              </a:ext>
            </a:extLst>
          </p:cNvPr>
          <p:cNvSpPr/>
          <p:nvPr/>
        </p:nvSpPr>
        <p:spPr>
          <a:xfrm>
            <a:off x="3504761" y="4763457"/>
            <a:ext cx="2347617" cy="7202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</p:spTree>
    <p:extLst>
      <p:ext uri="{BB962C8B-B14F-4D97-AF65-F5344CB8AC3E}">
        <p14:creationId xmlns:p14="http://schemas.microsoft.com/office/powerpoint/2010/main" val="1885412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2008122" y="1374321"/>
            <a:ext cx="5127755" cy="4448210"/>
            <a:chOff x="5146557" y="3051600"/>
            <a:chExt cx="3543694" cy="29147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51600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7" name="Rettangolo 6">
            <a:extLst>
              <a:ext uri="{FF2B5EF4-FFF2-40B4-BE49-F238E27FC236}">
                <a16:creationId xmlns:a16="http://schemas.microsoft.com/office/drawing/2014/main" id="{FD660781-80D9-B941-96E9-DF1EE6363DAC}"/>
              </a:ext>
            </a:extLst>
          </p:cNvPr>
          <p:cNvSpPr/>
          <p:nvPr/>
        </p:nvSpPr>
        <p:spPr>
          <a:xfrm>
            <a:off x="6017627" y="2076391"/>
            <a:ext cx="687973" cy="563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</p:spTree>
    <p:extLst>
      <p:ext uri="{BB962C8B-B14F-4D97-AF65-F5344CB8AC3E}">
        <p14:creationId xmlns:p14="http://schemas.microsoft.com/office/powerpoint/2010/main" val="3273332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B29CEAD-1F40-D54B-96B5-CA468C1AF0D0}"/>
              </a:ext>
            </a:extLst>
          </p:cNvPr>
          <p:cNvSpPr/>
          <p:nvPr/>
        </p:nvSpPr>
        <p:spPr>
          <a:xfrm>
            <a:off x="6041104" y="2001420"/>
            <a:ext cx="570269" cy="556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</p:spTree>
    <p:extLst>
      <p:ext uri="{BB962C8B-B14F-4D97-AF65-F5344CB8AC3E}">
        <p14:creationId xmlns:p14="http://schemas.microsoft.com/office/powerpoint/2010/main" val="3896962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3138004" y="2472004"/>
            <a:ext cx="2476215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595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3112532" y="2745711"/>
            <a:ext cx="2196888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442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2650416" y="4021394"/>
            <a:ext cx="3553740" cy="235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949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Passaggio dal razionale dei giochi alle specifiche funzionali alle tecniche (UML)</a:t>
            </a:r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1255DC05-CABB-8C42-97D2-D5D5D717BABE}"/>
              </a:ext>
            </a:extLst>
          </p:cNvPr>
          <p:cNvSpPr/>
          <p:nvPr/>
        </p:nvSpPr>
        <p:spPr>
          <a:xfrm>
            <a:off x="574856" y="1760063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796A4AB8-FBCF-DB4C-836F-5CA4F83BAD8E}"/>
              </a:ext>
            </a:extLst>
          </p:cNvPr>
          <p:cNvCxnSpPr>
            <a:cxnSpLocks/>
          </p:cNvCxnSpPr>
          <p:nvPr/>
        </p:nvCxnSpPr>
        <p:spPr>
          <a:xfrm>
            <a:off x="1266670" y="1760063"/>
            <a:ext cx="0" cy="70576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Interruzione 7">
            <a:extLst>
              <a:ext uri="{FF2B5EF4-FFF2-40B4-BE49-F238E27FC236}">
                <a16:creationId xmlns:a16="http://schemas.microsoft.com/office/drawing/2014/main" id="{CEF8503D-27F8-5041-90F5-8DC90F6111C9}"/>
              </a:ext>
            </a:extLst>
          </p:cNvPr>
          <p:cNvSpPr/>
          <p:nvPr/>
        </p:nvSpPr>
        <p:spPr>
          <a:xfrm>
            <a:off x="1956216" y="1620822"/>
            <a:ext cx="1401581" cy="458481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Activity</a:t>
            </a:r>
          </a:p>
        </p:txBody>
      </p:sp>
      <p:cxnSp>
        <p:nvCxnSpPr>
          <p:cNvPr id="11" name="Connettore 1 10">
            <a:extLst>
              <a:ext uri="{FF2B5EF4-FFF2-40B4-BE49-F238E27FC236}">
                <a16:creationId xmlns:a16="http://schemas.microsoft.com/office/drawing/2014/main" id="{CAC93182-CBB8-C74B-A6D4-784FC79F4A18}"/>
              </a:ext>
            </a:extLst>
          </p:cNvPr>
          <p:cNvCxnSpPr/>
          <p:nvPr/>
        </p:nvCxnSpPr>
        <p:spPr>
          <a:xfrm>
            <a:off x="1528997" y="2765685"/>
            <a:ext cx="432466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ecisione 11">
            <a:extLst>
              <a:ext uri="{FF2B5EF4-FFF2-40B4-BE49-F238E27FC236}">
                <a16:creationId xmlns:a16="http://schemas.microsoft.com/office/drawing/2014/main" id="{056F4EFC-F7D3-0D4A-86BF-65850D128F8A}"/>
              </a:ext>
            </a:extLst>
          </p:cNvPr>
          <p:cNvSpPr/>
          <p:nvPr/>
        </p:nvSpPr>
        <p:spPr>
          <a:xfrm>
            <a:off x="4572000" y="1850063"/>
            <a:ext cx="720000" cy="54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1081BB54-3DDE-414E-A28E-6FA59CCC7FA4}"/>
              </a:ext>
            </a:extLst>
          </p:cNvPr>
          <p:cNvSpPr/>
          <p:nvPr/>
        </p:nvSpPr>
        <p:spPr>
          <a:xfrm>
            <a:off x="2818384" y="3681307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6FBAE52A-AA82-C14B-90B5-FE802F1D3A93}"/>
              </a:ext>
            </a:extLst>
          </p:cNvPr>
          <p:cNvSpPr/>
          <p:nvPr/>
        </p:nvSpPr>
        <p:spPr>
          <a:xfrm>
            <a:off x="2773384" y="3636307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9" name="Connettore 1 18">
            <a:extLst>
              <a:ext uri="{FF2B5EF4-FFF2-40B4-BE49-F238E27FC236}">
                <a16:creationId xmlns:a16="http://schemas.microsoft.com/office/drawing/2014/main" id="{9F0F2310-092E-2241-A559-FE0394FAC4E2}"/>
              </a:ext>
            </a:extLst>
          </p:cNvPr>
          <p:cNvCxnSpPr>
            <a:cxnSpLocks/>
          </p:cNvCxnSpPr>
          <p:nvPr/>
        </p:nvCxnSpPr>
        <p:spPr>
          <a:xfrm>
            <a:off x="1956216" y="2457827"/>
            <a:ext cx="7994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CA660BF8-8C20-7949-9AC7-BA31B61D99C5}"/>
              </a:ext>
            </a:extLst>
          </p:cNvPr>
          <p:cNvSpPr/>
          <p:nvPr/>
        </p:nvSpPr>
        <p:spPr>
          <a:xfrm>
            <a:off x="3736258" y="3429000"/>
            <a:ext cx="1386348" cy="592394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7E6BAD66-6BE3-6E45-BDAA-BF2B035CB060}"/>
              </a:ext>
            </a:extLst>
          </p:cNvPr>
          <p:cNvCxnSpPr>
            <a:cxnSpLocks/>
          </p:cNvCxnSpPr>
          <p:nvPr/>
        </p:nvCxnSpPr>
        <p:spPr>
          <a:xfrm>
            <a:off x="2108616" y="2610227"/>
            <a:ext cx="7994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Documento 22">
            <a:extLst>
              <a:ext uri="{FF2B5EF4-FFF2-40B4-BE49-F238E27FC236}">
                <a16:creationId xmlns:a16="http://schemas.microsoft.com/office/drawing/2014/main" id="{6D978C23-9D19-6444-A4DA-9C1C9196FE56}"/>
              </a:ext>
            </a:extLst>
          </p:cNvPr>
          <p:cNvSpPr/>
          <p:nvPr/>
        </p:nvSpPr>
        <p:spPr>
          <a:xfrm>
            <a:off x="2683933" y="4521200"/>
            <a:ext cx="1193800" cy="1143000"/>
          </a:xfrm>
          <a:prstGeom prst="flowChartDocument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1096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Menu di gioco</a:t>
            </a:r>
            <a:endParaRPr lang="it-IT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4785DE-6D95-8D41-99BF-7C1DDE3B8E2A}"/>
              </a:ext>
            </a:extLst>
          </p:cNvPr>
          <p:cNvSpPr/>
          <p:nvPr/>
        </p:nvSpPr>
        <p:spPr>
          <a:xfrm>
            <a:off x="4482000" y="1354882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845DF097-32F3-114E-AC45-6BCA21C4F974}"/>
              </a:ext>
            </a:extLst>
          </p:cNvPr>
          <p:cNvCxnSpPr>
            <a:cxnSpLocks/>
          </p:cNvCxnSpPr>
          <p:nvPr/>
        </p:nvCxnSpPr>
        <p:spPr>
          <a:xfrm>
            <a:off x="4572000" y="154506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Interruzione 7">
            <a:extLst>
              <a:ext uri="{FF2B5EF4-FFF2-40B4-BE49-F238E27FC236}">
                <a16:creationId xmlns:a16="http://schemas.microsoft.com/office/drawing/2014/main" id="{49B43BA6-84B7-6743-89D7-29086F5AD139}"/>
              </a:ext>
            </a:extLst>
          </p:cNvPr>
          <p:cNvSpPr/>
          <p:nvPr/>
        </p:nvSpPr>
        <p:spPr>
          <a:xfrm>
            <a:off x="3159923" y="235869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START</a:t>
            </a: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726C28C-4E54-704F-849E-BCB6CDA911ED}"/>
              </a:ext>
            </a:extLst>
          </p:cNvPr>
          <p:cNvCxnSpPr>
            <a:cxnSpLocks/>
          </p:cNvCxnSpPr>
          <p:nvPr/>
        </p:nvCxnSpPr>
        <p:spPr>
          <a:xfrm>
            <a:off x="972000" y="1946787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B867023-5674-B54C-A727-DB497AF9A052}"/>
              </a:ext>
            </a:extLst>
          </p:cNvPr>
          <p:cNvCxnSpPr>
            <a:cxnSpLocks/>
          </p:cNvCxnSpPr>
          <p:nvPr/>
        </p:nvCxnSpPr>
        <p:spPr>
          <a:xfrm>
            <a:off x="5609303" y="194678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622D80E3-C8B4-BB43-BC4A-9EDE2B16D185}"/>
              </a:ext>
            </a:extLst>
          </p:cNvPr>
          <p:cNvCxnSpPr>
            <a:cxnSpLocks/>
          </p:cNvCxnSpPr>
          <p:nvPr/>
        </p:nvCxnSpPr>
        <p:spPr>
          <a:xfrm>
            <a:off x="3716592" y="194678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Interruzione 12">
            <a:extLst>
              <a:ext uri="{FF2B5EF4-FFF2-40B4-BE49-F238E27FC236}">
                <a16:creationId xmlns:a16="http://schemas.microsoft.com/office/drawing/2014/main" id="{91027146-10F1-7E4C-9A3F-B6F8F24A4ADA}"/>
              </a:ext>
            </a:extLst>
          </p:cNvPr>
          <p:cNvSpPr/>
          <p:nvPr/>
        </p:nvSpPr>
        <p:spPr>
          <a:xfrm>
            <a:off x="5052634" y="235869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EXIT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AF0B18E-5D35-F04C-B791-B4DC4FEECBA1}"/>
              </a:ext>
            </a:extLst>
          </p:cNvPr>
          <p:cNvSpPr/>
          <p:nvPr/>
        </p:nvSpPr>
        <p:spPr>
          <a:xfrm>
            <a:off x="7152213" y="2504721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7F651A2E-0BC4-0444-A8E3-BB2773877691}"/>
              </a:ext>
            </a:extLst>
          </p:cNvPr>
          <p:cNvSpPr/>
          <p:nvPr/>
        </p:nvSpPr>
        <p:spPr>
          <a:xfrm>
            <a:off x="7107213" y="2459721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78DCD27-293C-DD44-8495-C82E0271F341}"/>
              </a:ext>
            </a:extLst>
          </p:cNvPr>
          <p:cNvCxnSpPr>
            <a:cxnSpLocks/>
          </p:cNvCxnSpPr>
          <p:nvPr/>
        </p:nvCxnSpPr>
        <p:spPr>
          <a:xfrm>
            <a:off x="6165971" y="2549721"/>
            <a:ext cx="89473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B07E67C-BCFF-514A-A533-AB665DCB66B3}"/>
              </a:ext>
            </a:extLst>
          </p:cNvPr>
          <p:cNvCxnSpPr>
            <a:cxnSpLocks/>
          </p:cNvCxnSpPr>
          <p:nvPr/>
        </p:nvCxnSpPr>
        <p:spPr>
          <a:xfrm>
            <a:off x="3716591" y="276041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Interruzione 21">
            <a:extLst>
              <a:ext uri="{FF2B5EF4-FFF2-40B4-BE49-F238E27FC236}">
                <a16:creationId xmlns:a16="http://schemas.microsoft.com/office/drawing/2014/main" id="{16E2C5BB-582F-C347-841A-49803790C349}"/>
              </a:ext>
            </a:extLst>
          </p:cNvPr>
          <p:cNvSpPr/>
          <p:nvPr/>
        </p:nvSpPr>
        <p:spPr>
          <a:xfrm>
            <a:off x="745236" y="3575008"/>
            <a:ext cx="1112385" cy="637306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SCELTA LETTERE</a:t>
            </a:r>
          </a:p>
          <a:p>
            <a:pPr algn="ctr"/>
            <a:r>
              <a:rPr lang="it-IT" sz="1200" dirty="0"/>
              <a:t>INIZIALI</a:t>
            </a:r>
          </a:p>
        </p:txBody>
      </p:sp>
      <p:sp>
        <p:nvSpPr>
          <p:cNvPr id="27" name="Interruzione 26">
            <a:extLst>
              <a:ext uri="{FF2B5EF4-FFF2-40B4-BE49-F238E27FC236}">
                <a16:creationId xmlns:a16="http://schemas.microsoft.com/office/drawing/2014/main" id="{A7B26413-7E3E-044C-87AE-45C7FB533E74}"/>
              </a:ext>
            </a:extLst>
          </p:cNvPr>
          <p:cNvSpPr/>
          <p:nvPr/>
        </p:nvSpPr>
        <p:spPr>
          <a:xfrm>
            <a:off x="4290474" y="3607551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SCELTA</a:t>
            </a:r>
          </a:p>
          <a:p>
            <a:pPr algn="ctr"/>
            <a:r>
              <a:rPr lang="it-IT" sz="1200" dirty="0"/>
              <a:t>SILLABE</a:t>
            </a:r>
          </a:p>
        </p:txBody>
      </p:sp>
      <p:sp>
        <p:nvSpPr>
          <p:cNvPr id="28" name="Interruzione 27">
            <a:extLst>
              <a:ext uri="{FF2B5EF4-FFF2-40B4-BE49-F238E27FC236}">
                <a16:creationId xmlns:a16="http://schemas.microsoft.com/office/drawing/2014/main" id="{7877D9D3-9EE6-4549-A547-93BF41B085EC}"/>
              </a:ext>
            </a:extLst>
          </p:cNvPr>
          <p:cNvSpPr/>
          <p:nvPr/>
        </p:nvSpPr>
        <p:spPr>
          <a:xfrm>
            <a:off x="2163372" y="3573639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NUMERO </a:t>
            </a:r>
          </a:p>
          <a:p>
            <a:pPr algn="ctr"/>
            <a:r>
              <a:rPr lang="it-IT" sz="1200" dirty="0"/>
              <a:t>SILLABE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C125730E-15C6-6440-BA6F-FE7ACA50B60B}"/>
              </a:ext>
            </a:extLst>
          </p:cNvPr>
          <p:cNvCxnSpPr>
            <a:cxnSpLocks/>
          </p:cNvCxnSpPr>
          <p:nvPr/>
        </p:nvCxnSpPr>
        <p:spPr>
          <a:xfrm>
            <a:off x="7060707" y="3818569"/>
            <a:ext cx="48383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Preparazione 32">
            <a:extLst>
              <a:ext uri="{FF2B5EF4-FFF2-40B4-BE49-F238E27FC236}">
                <a16:creationId xmlns:a16="http://schemas.microsoft.com/office/drawing/2014/main" id="{376E2507-38F3-8B4F-B9D6-3B7D45441766}"/>
              </a:ext>
            </a:extLst>
          </p:cNvPr>
          <p:cNvSpPr/>
          <p:nvPr/>
        </p:nvSpPr>
        <p:spPr>
          <a:xfrm>
            <a:off x="7544543" y="3552073"/>
            <a:ext cx="1447057" cy="532992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SHERMATA</a:t>
            </a:r>
          </a:p>
          <a:p>
            <a:pPr algn="ctr"/>
            <a:r>
              <a:rPr lang="it-IT" sz="1200" dirty="0"/>
              <a:t>GIOCO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7C08232B-5449-9C4A-8FFB-0A84C2323938}"/>
              </a:ext>
            </a:extLst>
          </p:cNvPr>
          <p:cNvCxnSpPr>
            <a:cxnSpLocks/>
          </p:cNvCxnSpPr>
          <p:nvPr/>
        </p:nvCxnSpPr>
        <p:spPr>
          <a:xfrm>
            <a:off x="1301904" y="3171916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7F5984E5-5590-3F44-888B-D374867EC7AE}"/>
              </a:ext>
            </a:extLst>
          </p:cNvPr>
          <p:cNvCxnSpPr>
            <a:cxnSpLocks/>
          </p:cNvCxnSpPr>
          <p:nvPr/>
        </p:nvCxnSpPr>
        <p:spPr>
          <a:xfrm>
            <a:off x="2744209" y="3171916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ACBEFD02-EBAF-F942-8BFA-EABF83C3B84B}"/>
              </a:ext>
            </a:extLst>
          </p:cNvPr>
          <p:cNvCxnSpPr>
            <a:cxnSpLocks/>
          </p:cNvCxnSpPr>
          <p:nvPr/>
        </p:nvCxnSpPr>
        <p:spPr>
          <a:xfrm>
            <a:off x="4822562" y="319697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64A58A38-8A09-1746-A59D-23FDFC6E5E10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6436356" y="3215984"/>
            <a:ext cx="1" cy="28393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ttore 1 45">
            <a:extLst>
              <a:ext uri="{FF2B5EF4-FFF2-40B4-BE49-F238E27FC236}">
                <a16:creationId xmlns:a16="http://schemas.microsoft.com/office/drawing/2014/main" id="{A2F6B72C-0890-8046-AB0D-090409911D3E}"/>
              </a:ext>
            </a:extLst>
          </p:cNvPr>
          <p:cNvCxnSpPr>
            <a:cxnSpLocks/>
          </p:cNvCxnSpPr>
          <p:nvPr/>
        </p:nvCxnSpPr>
        <p:spPr>
          <a:xfrm>
            <a:off x="972000" y="3162140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0E4A6381-0CAC-7C4B-A81F-8424D6061291}"/>
              </a:ext>
            </a:extLst>
          </p:cNvPr>
          <p:cNvCxnSpPr>
            <a:cxnSpLocks/>
          </p:cNvCxnSpPr>
          <p:nvPr/>
        </p:nvCxnSpPr>
        <p:spPr>
          <a:xfrm>
            <a:off x="1301428" y="421231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Interruzione 48">
            <a:extLst>
              <a:ext uri="{FF2B5EF4-FFF2-40B4-BE49-F238E27FC236}">
                <a16:creationId xmlns:a16="http://schemas.microsoft.com/office/drawing/2014/main" id="{7C104224-A96D-AF4E-9374-8C74365C0DB9}"/>
              </a:ext>
            </a:extLst>
          </p:cNvPr>
          <p:cNvSpPr/>
          <p:nvPr/>
        </p:nvSpPr>
        <p:spPr>
          <a:xfrm>
            <a:off x="752712" y="4614037"/>
            <a:ext cx="1112385" cy="637306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LETTERE INIZIALI</a:t>
            </a:r>
          </a:p>
        </p:txBody>
      </p:sp>
      <p:cxnSp>
        <p:nvCxnSpPr>
          <p:cNvPr id="50" name="Connettore 1 49">
            <a:extLst>
              <a:ext uri="{FF2B5EF4-FFF2-40B4-BE49-F238E27FC236}">
                <a16:creationId xmlns:a16="http://schemas.microsoft.com/office/drawing/2014/main" id="{57CAA611-19A6-B44D-89D4-07EF999307AD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1301428" y="5251343"/>
            <a:ext cx="7477" cy="7561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1 52">
            <a:extLst>
              <a:ext uri="{FF2B5EF4-FFF2-40B4-BE49-F238E27FC236}">
                <a16:creationId xmlns:a16="http://schemas.microsoft.com/office/drawing/2014/main" id="{5DEA343C-7B55-AE4D-8BF4-A4CABB04C0F3}"/>
              </a:ext>
            </a:extLst>
          </p:cNvPr>
          <p:cNvCxnSpPr>
            <a:cxnSpLocks/>
          </p:cNvCxnSpPr>
          <p:nvPr/>
        </p:nvCxnSpPr>
        <p:spPr>
          <a:xfrm flipV="1">
            <a:off x="1308905" y="6006872"/>
            <a:ext cx="5127451" cy="92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Decisione 55">
            <a:extLst>
              <a:ext uri="{FF2B5EF4-FFF2-40B4-BE49-F238E27FC236}">
                <a16:creationId xmlns:a16="http://schemas.microsoft.com/office/drawing/2014/main" id="{B5653D75-3AAE-984C-B8FD-CA9C6C547E4A}"/>
              </a:ext>
            </a:extLst>
          </p:cNvPr>
          <p:cNvSpPr/>
          <p:nvPr/>
        </p:nvSpPr>
        <p:spPr>
          <a:xfrm>
            <a:off x="5829689" y="3499916"/>
            <a:ext cx="1213335" cy="637306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START</a:t>
            </a:r>
          </a:p>
        </p:txBody>
      </p: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02428650-A742-C44E-8894-A4987AAD3FFC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6436357" y="4137222"/>
            <a:ext cx="0" cy="187397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Interruzione 63">
            <a:extLst>
              <a:ext uri="{FF2B5EF4-FFF2-40B4-BE49-F238E27FC236}">
                <a16:creationId xmlns:a16="http://schemas.microsoft.com/office/drawing/2014/main" id="{635ED07F-84FC-F544-94B0-DB990923C8C6}"/>
              </a:ext>
            </a:extLst>
          </p:cNvPr>
          <p:cNvSpPr/>
          <p:nvPr/>
        </p:nvSpPr>
        <p:spPr>
          <a:xfrm>
            <a:off x="2187540" y="472321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</a:t>
            </a:r>
          </a:p>
          <a:p>
            <a:pPr algn="ctr"/>
            <a:r>
              <a:rPr lang="it-IT" sz="1200" dirty="0"/>
              <a:t>NUMERO</a:t>
            </a:r>
          </a:p>
        </p:txBody>
      </p: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64C0B3F4-EBBA-3A4A-8D35-9F6186AD1F30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2744208" y="3975363"/>
            <a:ext cx="1" cy="74785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Decisione 68">
            <a:extLst>
              <a:ext uri="{FF2B5EF4-FFF2-40B4-BE49-F238E27FC236}">
                <a16:creationId xmlns:a16="http://schemas.microsoft.com/office/drawing/2014/main" id="{6103E70C-8FF1-A144-A68A-7F1157F98C62}"/>
              </a:ext>
            </a:extLst>
          </p:cNvPr>
          <p:cNvSpPr/>
          <p:nvPr/>
        </p:nvSpPr>
        <p:spPr>
          <a:xfrm>
            <a:off x="4552562" y="4204270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4" name="Connettore 1 73">
            <a:extLst>
              <a:ext uri="{FF2B5EF4-FFF2-40B4-BE49-F238E27FC236}">
                <a16:creationId xmlns:a16="http://schemas.microsoft.com/office/drawing/2014/main" id="{83E504DA-8F37-4B4C-84D1-6EC741FFDBC9}"/>
              </a:ext>
            </a:extLst>
          </p:cNvPr>
          <p:cNvCxnSpPr>
            <a:cxnSpLocks/>
          </p:cNvCxnSpPr>
          <p:nvPr/>
        </p:nvCxnSpPr>
        <p:spPr>
          <a:xfrm flipV="1">
            <a:off x="2744208" y="5124942"/>
            <a:ext cx="0" cy="8912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Decisione 75">
            <a:extLst>
              <a:ext uri="{FF2B5EF4-FFF2-40B4-BE49-F238E27FC236}">
                <a16:creationId xmlns:a16="http://schemas.microsoft.com/office/drawing/2014/main" id="{FBADA498-EE1C-364C-95F3-CFE5C2820828}"/>
              </a:ext>
            </a:extLst>
          </p:cNvPr>
          <p:cNvSpPr/>
          <p:nvPr/>
        </p:nvSpPr>
        <p:spPr>
          <a:xfrm>
            <a:off x="4549049" y="5283886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7" name="Connettore 2 76">
            <a:extLst>
              <a:ext uri="{FF2B5EF4-FFF2-40B4-BE49-F238E27FC236}">
                <a16:creationId xmlns:a16="http://schemas.microsoft.com/office/drawing/2014/main" id="{0EA0D160-FEB0-6041-B2D2-31E62F5198FE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4819049" y="4018229"/>
            <a:ext cx="3513" cy="18604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Interruzione 79">
            <a:extLst>
              <a:ext uri="{FF2B5EF4-FFF2-40B4-BE49-F238E27FC236}">
                <a16:creationId xmlns:a16="http://schemas.microsoft.com/office/drawing/2014/main" id="{9498DB39-C9FE-6C46-9CF3-3FD7F117C689}"/>
              </a:ext>
            </a:extLst>
          </p:cNvPr>
          <p:cNvSpPr/>
          <p:nvPr/>
        </p:nvSpPr>
        <p:spPr>
          <a:xfrm>
            <a:off x="3491343" y="4728891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SILLABA</a:t>
            </a:r>
          </a:p>
          <a:p>
            <a:pPr algn="ctr"/>
            <a:r>
              <a:rPr lang="it-IT" sz="1200" dirty="0"/>
              <a:t>INIZIALE</a:t>
            </a:r>
          </a:p>
        </p:txBody>
      </p:sp>
      <p:sp>
        <p:nvSpPr>
          <p:cNvPr id="81" name="Interruzione 80">
            <a:extLst>
              <a:ext uri="{FF2B5EF4-FFF2-40B4-BE49-F238E27FC236}">
                <a16:creationId xmlns:a16="http://schemas.microsoft.com/office/drawing/2014/main" id="{3D5DD0F5-C2E2-BF4B-B604-FD4818124DC3}"/>
              </a:ext>
            </a:extLst>
          </p:cNvPr>
          <p:cNvSpPr/>
          <p:nvPr/>
        </p:nvSpPr>
        <p:spPr>
          <a:xfrm>
            <a:off x="5033393" y="472321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SILLABA</a:t>
            </a:r>
          </a:p>
          <a:p>
            <a:pPr algn="ctr"/>
            <a:r>
              <a:rPr lang="it-IT" sz="1200" dirty="0"/>
              <a:t>FINALE</a:t>
            </a:r>
          </a:p>
        </p:txBody>
      </p:sp>
      <p:cxnSp>
        <p:nvCxnSpPr>
          <p:cNvPr id="130" name="Connettore 1 129">
            <a:extLst>
              <a:ext uri="{FF2B5EF4-FFF2-40B4-BE49-F238E27FC236}">
                <a16:creationId xmlns:a16="http://schemas.microsoft.com/office/drawing/2014/main" id="{B5D9E078-6719-0349-884E-9FD662BEE296}"/>
              </a:ext>
            </a:extLst>
          </p:cNvPr>
          <p:cNvCxnSpPr>
            <a:cxnSpLocks/>
          </p:cNvCxnSpPr>
          <p:nvPr/>
        </p:nvCxnSpPr>
        <p:spPr>
          <a:xfrm>
            <a:off x="5089049" y="5466350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Connettore 2 135">
            <a:extLst>
              <a:ext uri="{FF2B5EF4-FFF2-40B4-BE49-F238E27FC236}">
                <a16:creationId xmlns:a16="http://schemas.microsoft.com/office/drawing/2014/main" id="{7063D9AC-6FE4-EE4B-ABE1-FADA62580A46}"/>
              </a:ext>
            </a:extLst>
          </p:cNvPr>
          <p:cNvCxnSpPr>
            <a:cxnSpLocks/>
          </p:cNvCxnSpPr>
          <p:nvPr/>
        </p:nvCxnSpPr>
        <p:spPr>
          <a:xfrm>
            <a:off x="4058801" y="4384269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Connettore 2 138">
            <a:extLst>
              <a:ext uri="{FF2B5EF4-FFF2-40B4-BE49-F238E27FC236}">
                <a16:creationId xmlns:a16="http://schemas.microsoft.com/office/drawing/2014/main" id="{08FB31CE-3288-B24B-BB37-EDD80ACAA3EB}"/>
              </a:ext>
            </a:extLst>
          </p:cNvPr>
          <p:cNvCxnSpPr>
            <a:cxnSpLocks/>
          </p:cNvCxnSpPr>
          <p:nvPr/>
        </p:nvCxnSpPr>
        <p:spPr>
          <a:xfrm>
            <a:off x="5578931" y="4380881"/>
            <a:ext cx="0" cy="345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Connettore 2 144">
            <a:extLst>
              <a:ext uri="{FF2B5EF4-FFF2-40B4-BE49-F238E27FC236}">
                <a16:creationId xmlns:a16="http://schemas.microsoft.com/office/drawing/2014/main" id="{BDF0128F-D4C0-0546-AC1E-8F85B2804650}"/>
              </a:ext>
            </a:extLst>
          </p:cNvPr>
          <p:cNvCxnSpPr>
            <a:cxnSpLocks/>
          </p:cNvCxnSpPr>
          <p:nvPr/>
        </p:nvCxnSpPr>
        <p:spPr>
          <a:xfrm>
            <a:off x="4046004" y="5133723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6" name="Connettore 2 145">
            <a:extLst>
              <a:ext uri="{FF2B5EF4-FFF2-40B4-BE49-F238E27FC236}">
                <a16:creationId xmlns:a16="http://schemas.microsoft.com/office/drawing/2014/main" id="{8B9AD0F4-BDEF-C745-B278-81B1E5A4E6B0}"/>
              </a:ext>
            </a:extLst>
          </p:cNvPr>
          <p:cNvCxnSpPr>
            <a:cxnSpLocks/>
          </p:cNvCxnSpPr>
          <p:nvPr/>
        </p:nvCxnSpPr>
        <p:spPr>
          <a:xfrm>
            <a:off x="5577833" y="5127403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9" name="Connettore 1 148">
            <a:extLst>
              <a:ext uri="{FF2B5EF4-FFF2-40B4-BE49-F238E27FC236}">
                <a16:creationId xmlns:a16="http://schemas.microsoft.com/office/drawing/2014/main" id="{9DEE63F0-93AE-B747-9695-AEFD7A960EA2}"/>
              </a:ext>
            </a:extLst>
          </p:cNvPr>
          <p:cNvCxnSpPr>
            <a:cxnSpLocks/>
          </p:cNvCxnSpPr>
          <p:nvPr/>
        </p:nvCxnSpPr>
        <p:spPr>
          <a:xfrm>
            <a:off x="4041093" y="5463886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Connettore 1 149">
            <a:extLst>
              <a:ext uri="{FF2B5EF4-FFF2-40B4-BE49-F238E27FC236}">
                <a16:creationId xmlns:a16="http://schemas.microsoft.com/office/drawing/2014/main" id="{F269F6C2-B9ED-A14B-B71D-7D3245BE912B}"/>
              </a:ext>
            </a:extLst>
          </p:cNvPr>
          <p:cNvCxnSpPr>
            <a:cxnSpLocks/>
          </p:cNvCxnSpPr>
          <p:nvPr/>
        </p:nvCxnSpPr>
        <p:spPr>
          <a:xfrm>
            <a:off x="5089049" y="4385510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Connettore 1 150">
            <a:extLst>
              <a:ext uri="{FF2B5EF4-FFF2-40B4-BE49-F238E27FC236}">
                <a16:creationId xmlns:a16="http://schemas.microsoft.com/office/drawing/2014/main" id="{D05B9F10-1790-E94E-89CF-3F8AF54C5F2D}"/>
              </a:ext>
            </a:extLst>
          </p:cNvPr>
          <p:cNvCxnSpPr>
            <a:cxnSpLocks/>
          </p:cNvCxnSpPr>
          <p:nvPr/>
        </p:nvCxnSpPr>
        <p:spPr>
          <a:xfrm>
            <a:off x="4050287" y="4381933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Connettore 2 151">
            <a:extLst>
              <a:ext uri="{FF2B5EF4-FFF2-40B4-BE49-F238E27FC236}">
                <a16:creationId xmlns:a16="http://schemas.microsoft.com/office/drawing/2014/main" id="{6C050B21-B978-7F4C-ADC9-43331C9F9062}"/>
              </a:ext>
            </a:extLst>
          </p:cNvPr>
          <p:cNvCxnSpPr>
            <a:cxnSpLocks/>
          </p:cNvCxnSpPr>
          <p:nvPr/>
        </p:nvCxnSpPr>
        <p:spPr>
          <a:xfrm>
            <a:off x="4817951" y="5655905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5" name="CasellaDiTesto 154">
            <a:extLst>
              <a:ext uri="{FF2B5EF4-FFF2-40B4-BE49-F238E27FC236}">
                <a16:creationId xmlns:a16="http://schemas.microsoft.com/office/drawing/2014/main" id="{93A55829-B007-B74F-835A-51C89F53BE95}"/>
              </a:ext>
            </a:extLst>
          </p:cNvPr>
          <p:cNvSpPr txBox="1"/>
          <p:nvPr/>
        </p:nvSpPr>
        <p:spPr>
          <a:xfrm>
            <a:off x="188697" y="1808287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1</a:t>
            </a:r>
          </a:p>
        </p:txBody>
      </p:sp>
      <p:sp>
        <p:nvSpPr>
          <p:cNvPr id="156" name="CasellaDiTesto 155">
            <a:extLst>
              <a:ext uri="{FF2B5EF4-FFF2-40B4-BE49-F238E27FC236}">
                <a16:creationId xmlns:a16="http://schemas.microsoft.com/office/drawing/2014/main" id="{CBF0278A-4B5D-E34D-9020-E56FFEFAB78C}"/>
              </a:ext>
            </a:extLst>
          </p:cNvPr>
          <p:cNvSpPr txBox="1"/>
          <p:nvPr/>
        </p:nvSpPr>
        <p:spPr>
          <a:xfrm>
            <a:off x="188697" y="3033416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B1C2C9-0A66-3B40-9DAD-88789E0BC046}"/>
              </a:ext>
            </a:extLst>
          </p:cNvPr>
          <p:cNvSpPr txBox="1"/>
          <p:nvPr/>
        </p:nvSpPr>
        <p:spPr>
          <a:xfrm>
            <a:off x="6575443" y="4752819"/>
            <a:ext cx="2455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N</a:t>
            </a:r>
            <a:r>
              <a:rPr lang="en-IT" sz="1400" dirty="0"/>
              <a:t>ecessità di simulare schermata maestra e bambino ( in telemedicina arriverebbero da un database)</a:t>
            </a:r>
          </a:p>
        </p:txBody>
      </p:sp>
    </p:spTree>
    <p:extLst>
      <p:ext uri="{BB962C8B-B14F-4D97-AF65-F5344CB8AC3E}">
        <p14:creationId xmlns:p14="http://schemas.microsoft.com/office/powerpoint/2010/main" val="3660957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Schermata di gioco</a:t>
            </a:r>
            <a:endParaRPr lang="it-IT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4785DE-6D95-8D41-99BF-7C1DDE3B8E2A}"/>
              </a:ext>
            </a:extLst>
          </p:cNvPr>
          <p:cNvSpPr/>
          <p:nvPr/>
        </p:nvSpPr>
        <p:spPr>
          <a:xfrm>
            <a:off x="4482000" y="1354882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845DF097-32F3-114E-AC45-6BCA21C4F974}"/>
              </a:ext>
            </a:extLst>
          </p:cNvPr>
          <p:cNvCxnSpPr>
            <a:cxnSpLocks/>
          </p:cNvCxnSpPr>
          <p:nvPr/>
        </p:nvCxnSpPr>
        <p:spPr>
          <a:xfrm>
            <a:off x="4572000" y="154506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726C28C-4E54-704F-849E-BCB6CDA911ED}"/>
              </a:ext>
            </a:extLst>
          </p:cNvPr>
          <p:cNvCxnSpPr>
            <a:cxnSpLocks/>
          </p:cNvCxnSpPr>
          <p:nvPr/>
        </p:nvCxnSpPr>
        <p:spPr>
          <a:xfrm>
            <a:off x="972000" y="1946787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B867023-5674-B54C-A727-DB497AF9A052}"/>
              </a:ext>
            </a:extLst>
          </p:cNvPr>
          <p:cNvCxnSpPr>
            <a:cxnSpLocks/>
          </p:cNvCxnSpPr>
          <p:nvPr/>
        </p:nvCxnSpPr>
        <p:spPr>
          <a:xfrm>
            <a:off x="7847540" y="196122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Interruzione 12">
            <a:extLst>
              <a:ext uri="{FF2B5EF4-FFF2-40B4-BE49-F238E27FC236}">
                <a16:creationId xmlns:a16="http://schemas.microsoft.com/office/drawing/2014/main" id="{91027146-10F1-7E4C-9A3F-B6F8F24A4ADA}"/>
              </a:ext>
            </a:extLst>
          </p:cNvPr>
          <p:cNvSpPr/>
          <p:nvPr/>
        </p:nvSpPr>
        <p:spPr>
          <a:xfrm>
            <a:off x="7290871" y="237313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HOME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C125730E-15C6-6440-BA6F-FE7ACA50B60B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7847540" y="2774857"/>
            <a:ext cx="0" cy="36153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Preparazione 32">
            <a:extLst>
              <a:ext uri="{FF2B5EF4-FFF2-40B4-BE49-F238E27FC236}">
                <a16:creationId xmlns:a16="http://schemas.microsoft.com/office/drawing/2014/main" id="{376E2507-38F3-8B4F-B9D6-3B7D45441766}"/>
              </a:ext>
            </a:extLst>
          </p:cNvPr>
          <p:cNvSpPr/>
          <p:nvPr/>
        </p:nvSpPr>
        <p:spPr>
          <a:xfrm>
            <a:off x="7124010" y="3136389"/>
            <a:ext cx="1447057" cy="532992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MENU</a:t>
            </a:r>
          </a:p>
          <a:p>
            <a:pPr algn="ctr"/>
            <a:r>
              <a:rPr lang="it-IT" sz="1200" dirty="0"/>
              <a:t>DI GIOCO</a:t>
            </a:r>
          </a:p>
        </p:txBody>
      </p:sp>
      <p:sp>
        <p:nvSpPr>
          <p:cNvPr id="155" name="CasellaDiTesto 154">
            <a:extLst>
              <a:ext uri="{FF2B5EF4-FFF2-40B4-BE49-F238E27FC236}">
                <a16:creationId xmlns:a16="http://schemas.microsoft.com/office/drawing/2014/main" id="{93A55829-B007-B74F-835A-51C89F53BE95}"/>
              </a:ext>
            </a:extLst>
          </p:cNvPr>
          <p:cNvSpPr txBox="1"/>
          <p:nvPr/>
        </p:nvSpPr>
        <p:spPr>
          <a:xfrm>
            <a:off x="188697" y="1808287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1</a:t>
            </a:r>
          </a:p>
        </p:txBody>
      </p: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1BC849D2-F99C-464F-B50C-7EF2C6F81E46}"/>
              </a:ext>
            </a:extLst>
          </p:cNvPr>
          <p:cNvCxnSpPr>
            <a:cxnSpLocks/>
          </p:cNvCxnSpPr>
          <p:nvPr/>
        </p:nvCxnSpPr>
        <p:spPr>
          <a:xfrm>
            <a:off x="1614067" y="1956970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Interruzione 51">
            <a:extLst>
              <a:ext uri="{FF2B5EF4-FFF2-40B4-BE49-F238E27FC236}">
                <a16:creationId xmlns:a16="http://schemas.microsoft.com/office/drawing/2014/main" id="{4FB1EDA0-F3E7-9F4C-9673-B95F6614080D}"/>
              </a:ext>
            </a:extLst>
          </p:cNvPr>
          <p:cNvSpPr/>
          <p:nvPr/>
        </p:nvSpPr>
        <p:spPr>
          <a:xfrm>
            <a:off x="1057398" y="236887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STATISTICHE</a:t>
            </a:r>
          </a:p>
        </p:txBody>
      </p: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AA876A62-D3BA-A148-9FDC-F0CAB963E362}"/>
              </a:ext>
            </a:extLst>
          </p:cNvPr>
          <p:cNvCxnSpPr>
            <a:cxnSpLocks/>
            <a:stCxn id="52" idx="2"/>
            <a:endCxn id="4" idx="0"/>
          </p:cNvCxnSpPr>
          <p:nvPr/>
        </p:nvCxnSpPr>
        <p:spPr>
          <a:xfrm flipH="1">
            <a:off x="1610319" y="2770600"/>
            <a:ext cx="3748" cy="67706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ttangolo 3">
            <a:extLst>
              <a:ext uri="{FF2B5EF4-FFF2-40B4-BE49-F238E27FC236}">
                <a16:creationId xmlns:a16="http://schemas.microsoft.com/office/drawing/2014/main" id="{99A34525-9817-3947-AE01-E9527CA5D877}"/>
              </a:ext>
            </a:extLst>
          </p:cNvPr>
          <p:cNvSpPr/>
          <p:nvPr/>
        </p:nvSpPr>
        <p:spPr>
          <a:xfrm>
            <a:off x="896149" y="3447667"/>
            <a:ext cx="1428339" cy="1617795"/>
          </a:xfrm>
          <a:prstGeom prst="rect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rtlCol="0" anchor="t" anchorCtr="0">
            <a:noAutofit/>
          </a:bodyPr>
          <a:lstStyle/>
          <a:p>
            <a:pPr algn="ctr"/>
            <a:r>
              <a:rPr lang="it-IT" sz="1200" dirty="0"/>
              <a:t>TEMPO TOTALE</a:t>
            </a:r>
          </a:p>
          <a:p>
            <a:pPr algn="ctr"/>
            <a:endParaRPr lang="it-IT" sz="1200" dirty="0"/>
          </a:p>
          <a:p>
            <a:pPr algn="ctr"/>
            <a:r>
              <a:rPr lang="it-IT" sz="1200" dirty="0"/>
              <a:t>ERRORI TOTALI</a:t>
            </a:r>
          </a:p>
          <a:p>
            <a:pPr algn="ctr"/>
            <a:endParaRPr lang="it-IT" sz="1200" dirty="0"/>
          </a:p>
          <a:p>
            <a:pPr algn="ctr"/>
            <a:r>
              <a:rPr lang="it-IT" sz="1200" dirty="0"/>
              <a:t>SINGOLA PAROLA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PAROLA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TEMPO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ERRORI</a:t>
            </a:r>
          </a:p>
          <a:p>
            <a:pPr marL="171450" indent="-171450" algn="ctr">
              <a:buFontTx/>
              <a:buChar char="-"/>
            </a:pPr>
            <a:endParaRPr lang="it-IT" sz="1200" dirty="0"/>
          </a:p>
          <a:p>
            <a:pPr algn="ctr"/>
            <a:endParaRPr lang="it-IT" sz="1200" dirty="0"/>
          </a:p>
        </p:txBody>
      </p:sp>
      <p:sp>
        <p:nvSpPr>
          <p:cNvPr id="57" name="Interruzione 56">
            <a:extLst>
              <a:ext uri="{FF2B5EF4-FFF2-40B4-BE49-F238E27FC236}">
                <a16:creationId xmlns:a16="http://schemas.microsoft.com/office/drawing/2014/main" id="{FA92909F-B6D3-654C-AB8C-B46267CBA2A7}"/>
              </a:ext>
            </a:extLst>
          </p:cNvPr>
          <p:cNvSpPr/>
          <p:nvPr/>
        </p:nvSpPr>
        <p:spPr>
          <a:xfrm>
            <a:off x="7756227" y="5506949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PUNTEGGIO</a:t>
            </a:r>
          </a:p>
        </p:txBody>
      </p:sp>
      <p:sp>
        <p:nvSpPr>
          <p:cNvPr id="59" name="Interruzione 58">
            <a:extLst>
              <a:ext uri="{FF2B5EF4-FFF2-40B4-BE49-F238E27FC236}">
                <a16:creationId xmlns:a16="http://schemas.microsoft.com/office/drawing/2014/main" id="{6A02F9D7-C051-B44A-A8A3-8867E4DCCD10}"/>
              </a:ext>
            </a:extLst>
          </p:cNvPr>
          <p:cNvSpPr/>
          <p:nvPr/>
        </p:nvSpPr>
        <p:spPr>
          <a:xfrm>
            <a:off x="2884905" y="2384474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LISTA PAROLE</a:t>
            </a:r>
          </a:p>
        </p:txBody>
      </p:sp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B5C5908F-7565-BF49-9E0C-139E3E32501B}"/>
              </a:ext>
            </a:extLst>
          </p:cNvPr>
          <p:cNvCxnSpPr>
            <a:cxnSpLocks/>
          </p:cNvCxnSpPr>
          <p:nvPr/>
        </p:nvCxnSpPr>
        <p:spPr>
          <a:xfrm>
            <a:off x="3454301" y="1979561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ttore 1 61">
            <a:extLst>
              <a:ext uri="{FF2B5EF4-FFF2-40B4-BE49-F238E27FC236}">
                <a16:creationId xmlns:a16="http://schemas.microsoft.com/office/drawing/2014/main" id="{21FCA70E-F8F9-A245-99AA-5B671FB00C22}"/>
              </a:ext>
            </a:extLst>
          </p:cNvPr>
          <p:cNvCxnSpPr>
            <a:cxnSpLocks/>
          </p:cNvCxnSpPr>
          <p:nvPr/>
        </p:nvCxnSpPr>
        <p:spPr>
          <a:xfrm flipV="1">
            <a:off x="2650067" y="1967154"/>
            <a:ext cx="0" cy="16584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>
            <a:extLst>
              <a:ext uri="{FF2B5EF4-FFF2-40B4-BE49-F238E27FC236}">
                <a16:creationId xmlns:a16="http://schemas.microsoft.com/office/drawing/2014/main" id="{B719F7D1-6A9E-1649-B7FB-C2BDF5403B77}"/>
              </a:ext>
            </a:extLst>
          </p:cNvPr>
          <p:cNvCxnSpPr>
            <a:cxnSpLocks/>
          </p:cNvCxnSpPr>
          <p:nvPr/>
        </p:nvCxnSpPr>
        <p:spPr>
          <a:xfrm flipH="1">
            <a:off x="2170735" y="3625608"/>
            <a:ext cx="479333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Connettore 2 147">
            <a:extLst>
              <a:ext uri="{FF2B5EF4-FFF2-40B4-BE49-F238E27FC236}">
                <a16:creationId xmlns:a16="http://schemas.microsoft.com/office/drawing/2014/main" id="{D2EC4B2D-6EBD-4843-B457-5F6E634B82AB}"/>
              </a:ext>
            </a:extLst>
          </p:cNvPr>
          <p:cNvCxnSpPr>
            <a:cxnSpLocks/>
          </p:cNvCxnSpPr>
          <p:nvPr/>
        </p:nvCxnSpPr>
        <p:spPr>
          <a:xfrm>
            <a:off x="4916531" y="3900307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2" name="Decisione 161">
            <a:extLst>
              <a:ext uri="{FF2B5EF4-FFF2-40B4-BE49-F238E27FC236}">
                <a16:creationId xmlns:a16="http://schemas.microsoft.com/office/drawing/2014/main" id="{2AA2FD2A-DC4E-F04F-910D-E7C3C4FC4F7A}"/>
              </a:ext>
            </a:extLst>
          </p:cNvPr>
          <p:cNvSpPr/>
          <p:nvPr/>
        </p:nvSpPr>
        <p:spPr>
          <a:xfrm>
            <a:off x="4652230" y="4232806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4" name="Interruzione 163">
            <a:extLst>
              <a:ext uri="{FF2B5EF4-FFF2-40B4-BE49-F238E27FC236}">
                <a16:creationId xmlns:a16="http://schemas.microsoft.com/office/drawing/2014/main" id="{9CBCAC21-936C-C943-BAE3-9DB4FCF8D502}"/>
              </a:ext>
            </a:extLst>
          </p:cNvPr>
          <p:cNvSpPr/>
          <p:nvPr/>
        </p:nvSpPr>
        <p:spPr>
          <a:xfrm>
            <a:off x="3591011" y="4757427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SBAGLIATO</a:t>
            </a:r>
          </a:p>
        </p:txBody>
      </p:sp>
      <p:sp>
        <p:nvSpPr>
          <p:cNvPr id="165" name="Interruzione 164">
            <a:extLst>
              <a:ext uri="{FF2B5EF4-FFF2-40B4-BE49-F238E27FC236}">
                <a16:creationId xmlns:a16="http://schemas.microsoft.com/office/drawing/2014/main" id="{A80EE44C-CAAD-084C-A551-2BB6168B2DF7}"/>
              </a:ext>
            </a:extLst>
          </p:cNvPr>
          <p:cNvSpPr/>
          <p:nvPr/>
        </p:nvSpPr>
        <p:spPr>
          <a:xfrm>
            <a:off x="5133061" y="4751752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CORRETTO</a:t>
            </a:r>
          </a:p>
        </p:txBody>
      </p:sp>
      <p:cxnSp>
        <p:nvCxnSpPr>
          <p:cNvPr id="167" name="Connettore 2 166">
            <a:extLst>
              <a:ext uri="{FF2B5EF4-FFF2-40B4-BE49-F238E27FC236}">
                <a16:creationId xmlns:a16="http://schemas.microsoft.com/office/drawing/2014/main" id="{1C20D78D-C0B1-9044-A408-D898DC96E6BF}"/>
              </a:ext>
            </a:extLst>
          </p:cNvPr>
          <p:cNvCxnSpPr>
            <a:cxnSpLocks/>
          </p:cNvCxnSpPr>
          <p:nvPr/>
        </p:nvCxnSpPr>
        <p:spPr>
          <a:xfrm>
            <a:off x="4158469" y="4412805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Connettore 2 167">
            <a:extLst>
              <a:ext uri="{FF2B5EF4-FFF2-40B4-BE49-F238E27FC236}">
                <a16:creationId xmlns:a16="http://schemas.microsoft.com/office/drawing/2014/main" id="{CA57355B-0344-2741-8049-2ED58EFC1C4C}"/>
              </a:ext>
            </a:extLst>
          </p:cNvPr>
          <p:cNvCxnSpPr>
            <a:cxnSpLocks/>
          </p:cNvCxnSpPr>
          <p:nvPr/>
        </p:nvCxnSpPr>
        <p:spPr>
          <a:xfrm>
            <a:off x="5678599" y="4409417"/>
            <a:ext cx="0" cy="345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9" name="Connettore 2 168">
            <a:extLst>
              <a:ext uri="{FF2B5EF4-FFF2-40B4-BE49-F238E27FC236}">
                <a16:creationId xmlns:a16="http://schemas.microsoft.com/office/drawing/2014/main" id="{17DD2405-9BF1-7446-BB08-695CD2859223}"/>
              </a:ext>
            </a:extLst>
          </p:cNvPr>
          <p:cNvCxnSpPr>
            <a:cxnSpLocks/>
          </p:cNvCxnSpPr>
          <p:nvPr/>
        </p:nvCxnSpPr>
        <p:spPr>
          <a:xfrm flipH="1">
            <a:off x="2170735" y="3984684"/>
            <a:ext cx="479332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2" name="Connettore 1 171">
            <a:extLst>
              <a:ext uri="{FF2B5EF4-FFF2-40B4-BE49-F238E27FC236}">
                <a16:creationId xmlns:a16="http://schemas.microsoft.com/office/drawing/2014/main" id="{1756171F-A2EC-6449-B2B1-89F54DCBCA9E}"/>
              </a:ext>
            </a:extLst>
          </p:cNvPr>
          <p:cNvCxnSpPr>
            <a:cxnSpLocks/>
          </p:cNvCxnSpPr>
          <p:nvPr/>
        </p:nvCxnSpPr>
        <p:spPr>
          <a:xfrm>
            <a:off x="5188717" y="4414046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Connettore 1 172">
            <a:extLst>
              <a:ext uri="{FF2B5EF4-FFF2-40B4-BE49-F238E27FC236}">
                <a16:creationId xmlns:a16="http://schemas.microsoft.com/office/drawing/2014/main" id="{415348DA-D13B-A247-8861-71CA3926EAAC}"/>
              </a:ext>
            </a:extLst>
          </p:cNvPr>
          <p:cNvCxnSpPr>
            <a:cxnSpLocks/>
          </p:cNvCxnSpPr>
          <p:nvPr/>
        </p:nvCxnSpPr>
        <p:spPr>
          <a:xfrm>
            <a:off x="4149955" y="4410469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Connettore 1 177">
            <a:extLst>
              <a:ext uri="{FF2B5EF4-FFF2-40B4-BE49-F238E27FC236}">
                <a16:creationId xmlns:a16="http://schemas.microsoft.com/office/drawing/2014/main" id="{E71B65DF-4031-0540-BBF8-89D28E9B369F}"/>
              </a:ext>
            </a:extLst>
          </p:cNvPr>
          <p:cNvCxnSpPr>
            <a:cxnSpLocks/>
          </p:cNvCxnSpPr>
          <p:nvPr/>
        </p:nvCxnSpPr>
        <p:spPr>
          <a:xfrm>
            <a:off x="6208957" y="5065462"/>
            <a:ext cx="21039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Connettore 2 180">
            <a:extLst>
              <a:ext uri="{FF2B5EF4-FFF2-40B4-BE49-F238E27FC236}">
                <a16:creationId xmlns:a16="http://schemas.microsoft.com/office/drawing/2014/main" id="{3734E003-C71A-C140-A80B-583481208CDC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8312896" y="5065462"/>
            <a:ext cx="0" cy="44148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5" name="Connettore 1 194">
            <a:extLst>
              <a:ext uri="{FF2B5EF4-FFF2-40B4-BE49-F238E27FC236}">
                <a16:creationId xmlns:a16="http://schemas.microsoft.com/office/drawing/2014/main" id="{1213708B-CB7A-CA43-BDAE-67E7622CA865}"/>
              </a:ext>
            </a:extLst>
          </p:cNvPr>
          <p:cNvCxnSpPr>
            <a:cxnSpLocks/>
          </p:cNvCxnSpPr>
          <p:nvPr/>
        </p:nvCxnSpPr>
        <p:spPr>
          <a:xfrm>
            <a:off x="6208957" y="4828395"/>
            <a:ext cx="75064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Connettore 1 202">
            <a:extLst>
              <a:ext uri="{FF2B5EF4-FFF2-40B4-BE49-F238E27FC236}">
                <a16:creationId xmlns:a16="http://schemas.microsoft.com/office/drawing/2014/main" id="{1F55E623-D1F8-AC48-8A03-2DA82AC5FBAB}"/>
              </a:ext>
            </a:extLst>
          </p:cNvPr>
          <p:cNvCxnSpPr>
            <a:cxnSpLocks/>
          </p:cNvCxnSpPr>
          <p:nvPr/>
        </p:nvCxnSpPr>
        <p:spPr>
          <a:xfrm>
            <a:off x="397933" y="5894135"/>
            <a:ext cx="45101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Connettore 1 204">
            <a:extLst>
              <a:ext uri="{FF2B5EF4-FFF2-40B4-BE49-F238E27FC236}">
                <a16:creationId xmlns:a16="http://schemas.microsoft.com/office/drawing/2014/main" id="{16379826-FF58-F34F-A27B-3C7F7BA95F93}"/>
              </a:ext>
            </a:extLst>
          </p:cNvPr>
          <p:cNvCxnSpPr>
            <a:cxnSpLocks/>
          </p:cNvCxnSpPr>
          <p:nvPr/>
        </p:nvCxnSpPr>
        <p:spPr>
          <a:xfrm flipV="1">
            <a:off x="397933" y="4564540"/>
            <a:ext cx="0" cy="13267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Connettore 2 205">
            <a:extLst>
              <a:ext uri="{FF2B5EF4-FFF2-40B4-BE49-F238E27FC236}">
                <a16:creationId xmlns:a16="http://schemas.microsoft.com/office/drawing/2014/main" id="{81D1BF4E-078B-2A4B-8620-D8B6E9399F0A}"/>
              </a:ext>
            </a:extLst>
          </p:cNvPr>
          <p:cNvCxnSpPr>
            <a:cxnSpLocks/>
          </p:cNvCxnSpPr>
          <p:nvPr/>
        </p:nvCxnSpPr>
        <p:spPr>
          <a:xfrm>
            <a:off x="397933" y="4564540"/>
            <a:ext cx="787400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Connettore 2 207">
            <a:extLst>
              <a:ext uri="{FF2B5EF4-FFF2-40B4-BE49-F238E27FC236}">
                <a16:creationId xmlns:a16="http://schemas.microsoft.com/office/drawing/2014/main" id="{F6F94976-5D3D-4C4C-98D1-7F1C4BF653FE}"/>
              </a:ext>
            </a:extLst>
          </p:cNvPr>
          <p:cNvCxnSpPr>
            <a:cxnSpLocks/>
          </p:cNvCxnSpPr>
          <p:nvPr/>
        </p:nvCxnSpPr>
        <p:spPr>
          <a:xfrm>
            <a:off x="397933" y="4751752"/>
            <a:ext cx="787400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2" name="Connettore 1 211">
            <a:extLst>
              <a:ext uri="{FF2B5EF4-FFF2-40B4-BE49-F238E27FC236}">
                <a16:creationId xmlns:a16="http://schemas.microsoft.com/office/drawing/2014/main" id="{D369CBF8-B5CA-074A-A483-B88C86900BF2}"/>
              </a:ext>
            </a:extLst>
          </p:cNvPr>
          <p:cNvCxnSpPr>
            <a:cxnSpLocks/>
          </p:cNvCxnSpPr>
          <p:nvPr/>
        </p:nvCxnSpPr>
        <p:spPr>
          <a:xfrm flipV="1">
            <a:off x="4908065" y="4582278"/>
            <a:ext cx="0" cy="13263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Connettore 1 216">
            <a:extLst>
              <a:ext uri="{FF2B5EF4-FFF2-40B4-BE49-F238E27FC236}">
                <a16:creationId xmlns:a16="http://schemas.microsoft.com/office/drawing/2014/main" id="{191FA1D3-2D24-8F48-B1A8-063F89AF61AB}"/>
              </a:ext>
            </a:extLst>
          </p:cNvPr>
          <p:cNvCxnSpPr>
            <a:cxnSpLocks/>
          </p:cNvCxnSpPr>
          <p:nvPr/>
        </p:nvCxnSpPr>
        <p:spPr>
          <a:xfrm flipV="1">
            <a:off x="2650067" y="3984684"/>
            <a:ext cx="0" cy="9679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Connettore 1 217">
            <a:extLst>
              <a:ext uri="{FF2B5EF4-FFF2-40B4-BE49-F238E27FC236}">
                <a16:creationId xmlns:a16="http://schemas.microsoft.com/office/drawing/2014/main" id="{78B5FE50-BA63-AC46-BE4D-B94C0BC0A825}"/>
              </a:ext>
            </a:extLst>
          </p:cNvPr>
          <p:cNvCxnSpPr>
            <a:cxnSpLocks/>
          </p:cNvCxnSpPr>
          <p:nvPr/>
        </p:nvCxnSpPr>
        <p:spPr>
          <a:xfrm>
            <a:off x="2650067" y="4941031"/>
            <a:ext cx="9409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Connettore 2 221">
            <a:extLst>
              <a:ext uri="{FF2B5EF4-FFF2-40B4-BE49-F238E27FC236}">
                <a16:creationId xmlns:a16="http://schemas.microsoft.com/office/drawing/2014/main" id="{0942699B-5225-A343-A8F0-A6DA1A573A58}"/>
              </a:ext>
            </a:extLst>
          </p:cNvPr>
          <p:cNvCxnSpPr>
            <a:cxnSpLocks/>
          </p:cNvCxnSpPr>
          <p:nvPr/>
        </p:nvCxnSpPr>
        <p:spPr>
          <a:xfrm flipH="1">
            <a:off x="2048933" y="4941031"/>
            <a:ext cx="60113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4" name="Connettore 1 223">
            <a:extLst>
              <a:ext uri="{FF2B5EF4-FFF2-40B4-BE49-F238E27FC236}">
                <a16:creationId xmlns:a16="http://schemas.microsoft.com/office/drawing/2014/main" id="{7758C800-3B88-4541-9F0A-E74C08941508}"/>
              </a:ext>
            </a:extLst>
          </p:cNvPr>
          <p:cNvCxnSpPr>
            <a:cxnSpLocks/>
          </p:cNvCxnSpPr>
          <p:nvPr/>
        </p:nvCxnSpPr>
        <p:spPr>
          <a:xfrm flipV="1">
            <a:off x="3276600" y="4215068"/>
            <a:ext cx="0" cy="7375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Connettore 2 225">
            <a:extLst>
              <a:ext uri="{FF2B5EF4-FFF2-40B4-BE49-F238E27FC236}">
                <a16:creationId xmlns:a16="http://schemas.microsoft.com/office/drawing/2014/main" id="{8791A223-E1B4-4D48-9E84-93B050099DCB}"/>
              </a:ext>
            </a:extLst>
          </p:cNvPr>
          <p:cNvCxnSpPr>
            <a:cxnSpLocks/>
          </p:cNvCxnSpPr>
          <p:nvPr/>
        </p:nvCxnSpPr>
        <p:spPr>
          <a:xfrm>
            <a:off x="3276600" y="4215068"/>
            <a:ext cx="164885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6" name="Connettore 1 235">
            <a:extLst>
              <a:ext uri="{FF2B5EF4-FFF2-40B4-BE49-F238E27FC236}">
                <a16:creationId xmlns:a16="http://schemas.microsoft.com/office/drawing/2014/main" id="{4922FA2E-ECA3-CE4A-AC7F-E4636A5EC511}"/>
              </a:ext>
            </a:extLst>
          </p:cNvPr>
          <p:cNvCxnSpPr>
            <a:cxnSpLocks/>
            <a:endCxn id="165" idx="2"/>
          </p:cNvCxnSpPr>
          <p:nvPr/>
        </p:nvCxnSpPr>
        <p:spPr>
          <a:xfrm flipV="1">
            <a:off x="5689730" y="5153476"/>
            <a:ext cx="0" cy="3820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Connettore 2 237">
            <a:extLst>
              <a:ext uri="{FF2B5EF4-FFF2-40B4-BE49-F238E27FC236}">
                <a16:creationId xmlns:a16="http://schemas.microsoft.com/office/drawing/2014/main" id="{22FE51ED-70DE-0240-A300-250AEEC9DF74}"/>
              </a:ext>
            </a:extLst>
          </p:cNvPr>
          <p:cNvCxnSpPr>
            <a:cxnSpLocks/>
          </p:cNvCxnSpPr>
          <p:nvPr/>
        </p:nvCxnSpPr>
        <p:spPr>
          <a:xfrm flipH="1">
            <a:off x="5058959" y="5528953"/>
            <a:ext cx="628520" cy="403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Per 2">
            <a:extLst>
              <a:ext uri="{FF2B5EF4-FFF2-40B4-BE49-F238E27FC236}">
                <a16:creationId xmlns:a16="http://schemas.microsoft.com/office/drawing/2014/main" id="{57ECE7B7-40AF-294D-9B33-1CE34C04073B}"/>
              </a:ext>
            </a:extLst>
          </p:cNvPr>
          <p:cNvSpPr/>
          <p:nvPr/>
        </p:nvSpPr>
        <p:spPr>
          <a:xfrm>
            <a:off x="4550907" y="5186383"/>
            <a:ext cx="714316" cy="693215"/>
          </a:xfrm>
          <a:prstGeom prst="mathMultiply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Interruzione 48">
            <a:extLst>
              <a:ext uri="{FF2B5EF4-FFF2-40B4-BE49-F238E27FC236}">
                <a16:creationId xmlns:a16="http://schemas.microsoft.com/office/drawing/2014/main" id="{EA5E22DC-F6AC-4D48-84EA-6C3D41CB0626}"/>
              </a:ext>
            </a:extLst>
          </p:cNvPr>
          <p:cNvSpPr/>
          <p:nvPr/>
        </p:nvSpPr>
        <p:spPr>
          <a:xfrm>
            <a:off x="4351396" y="3493377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PAROLA</a:t>
            </a:r>
          </a:p>
        </p:txBody>
      </p:sp>
      <p:sp>
        <p:nvSpPr>
          <p:cNvPr id="54" name="Decisione 53">
            <a:extLst>
              <a:ext uri="{FF2B5EF4-FFF2-40B4-BE49-F238E27FC236}">
                <a16:creationId xmlns:a16="http://schemas.microsoft.com/office/drawing/2014/main" id="{89715752-086A-A446-9442-652F4BE5224B}"/>
              </a:ext>
            </a:extLst>
          </p:cNvPr>
          <p:cNvSpPr/>
          <p:nvPr/>
        </p:nvSpPr>
        <p:spPr>
          <a:xfrm>
            <a:off x="4646531" y="2407415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986CB28C-D604-FC49-B736-51E6ACE31282}"/>
              </a:ext>
            </a:extLst>
          </p:cNvPr>
          <p:cNvCxnSpPr>
            <a:cxnSpLocks/>
            <a:stCxn id="59" idx="3"/>
            <a:endCxn id="54" idx="1"/>
          </p:cNvCxnSpPr>
          <p:nvPr/>
        </p:nvCxnSpPr>
        <p:spPr>
          <a:xfrm>
            <a:off x="3998242" y="2585336"/>
            <a:ext cx="648289" cy="207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Interruzione 60">
            <a:extLst>
              <a:ext uri="{FF2B5EF4-FFF2-40B4-BE49-F238E27FC236}">
                <a16:creationId xmlns:a16="http://schemas.microsoft.com/office/drawing/2014/main" id="{BAE913F5-95D8-9B49-83A4-7D4D38369E7C}"/>
              </a:ext>
            </a:extLst>
          </p:cNvPr>
          <p:cNvSpPr/>
          <p:nvPr/>
        </p:nvSpPr>
        <p:spPr>
          <a:xfrm>
            <a:off x="4703401" y="2972669"/>
            <a:ext cx="426260" cy="328760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</a:t>
            </a:r>
          </a:p>
        </p:txBody>
      </p:sp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280AD32C-CAF7-CC44-A8CC-BF984B9156B2}"/>
              </a:ext>
            </a:extLst>
          </p:cNvPr>
          <p:cNvCxnSpPr>
            <a:cxnSpLocks/>
          </p:cNvCxnSpPr>
          <p:nvPr/>
        </p:nvCxnSpPr>
        <p:spPr>
          <a:xfrm>
            <a:off x="5687479" y="2585336"/>
            <a:ext cx="0" cy="37259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Connettore 2 67">
            <a:extLst>
              <a:ext uri="{FF2B5EF4-FFF2-40B4-BE49-F238E27FC236}">
                <a16:creationId xmlns:a16="http://schemas.microsoft.com/office/drawing/2014/main" id="{A5357A99-D490-B64C-A47A-A99BE8DC438B}"/>
              </a:ext>
            </a:extLst>
          </p:cNvPr>
          <p:cNvCxnSpPr>
            <a:cxnSpLocks/>
            <a:stCxn id="83" idx="3"/>
          </p:cNvCxnSpPr>
          <p:nvPr/>
        </p:nvCxnSpPr>
        <p:spPr>
          <a:xfrm>
            <a:off x="5894015" y="3136389"/>
            <a:ext cx="52392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Connettore 1 70">
            <a:extLst>
              <a:ext uri="{FF2B5EF4-FFF2-40B4-BE49-F238E27FC236}">
                <a16:creationId xmlns:a16="http://schemas.microsoft.com/office/drawing/2014/main" id="{D2659501-C96B-CE48-9CA3-39F6B53D3AE8}"/>
              </a:ext>
            </a:extLst>
          </p:cNvPr>
          <p:cNvCxnSpPr>
            <a:cxnSpLocks/>
          </p:cNvCxnSpPr>
          <p:nvPr/>
        </p:nvCxnSpPr>
        <p:spPr>
          <a:xfrm>
            <a:off x="5197597" y="2589965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2 77">
            <a:extLst>
              <a:ext uri="{FF2B5EF4-FFF2-40B4-BE49-F238E27FC236}">
                <a16:creationId xmlns:a16="http://schemas.microsoft.com/office/drawing/2014/main" id="{1AC607EE-4687-DA42-A70B-BC2A523D7781}"/>
              </a:ext>
            </a:extLst>
          </p:cNvPr>
          <p:cNvCxnSpPr>
            <a:cxnSpLocks/>
          </p:cNvCxnSpPr>
          <p:nvPr/>
        </p:nvCxnSpPr>
        <p:spPr>
          <a:xfrm>
            <a:off x="4925454" y="3302866"/>
            <a:ext cx="0" cy="19051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Connettore 2 81">
            <a:extLst>
              <a:ext uri="{FF2B5EF4-FFF2-40B4-BE49-F238E27FC236}">
                <a16:creationId xmlns:a16="http://schemas.microsoft.com/office/drawing/2014/main" id="{E9C57ED5-48DB-E044-A1D4-2958443E42FC}"/>
              </a:ext>
            </a:extLst>
          </p:cNvPr>
          <p:cNvCxnSpPr>
            <a:cxnSpLocks/>
          </p:cNvCxnSpPr>
          <p:nvPr/>
        </p:nvCxnSpPr>
        <p:spPr>
          <a:xfrm>
            <a:off x="4920735" y="2767415"/>
            <a:ext cx="0" cy="19051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3" name="Interruzione 82">
            <a:extLst>
              <a:ext uri="{FF2B5EF4-FFF2-40B4-BE49-F238E27FC236}">
                <a16:creationId xmlns:a16="http://schemas.microsoft.com/office/drawing/2014/main" id="{7AB1837D-E74C-224F-9D41-F2D835AC1D53}"/>
              </a:ext>
            </a:extLst>
          </p:cNvPr>
          <p:cNvSpPr/>
          <p:nvPr/>
        </p:nvSpPr>
        <p:spPr>
          <a:xfrm>
            <a:off x="5467755" y="2972009"/>
            <a:ext cx="426260" cy="328760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NO</a:t>
            </a:r>
          </a:p>
        </p:txBody>
      </p:sp>
      <p:sp>
        <p:nvSpPr>
          <p:cNvPr id="88" name="Ovale 87">
            <a:extLst>
              <a:ext uri="{FF2B5EF4-FFF2-40B4-BE49-F238E27FC236}">
                <a16:creationId xmlns:a16="http://schemas.microsoft.com/office/drawing/2014/main" id="{87AE2A41-9A77-D14F-B097-3F24B3948AAE}"/>
              </a:ext>
            </a:extLst>
          </p:cNvPr>
          <p:cNvSpPr/>
          <p:nvPr/>
        </p:nvSpPr>
        <p:spPr>
          <a:xfrm>
            <a:off x="6462941" y="3091389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9" name="Ovale 88">
            <a:extLst>
              <a:ext uri="{FF2B5EF4-FFF2-40B4-BE49-F238E27FC236}">
                <a16:creationId xmlns:a16="http://schemas.microsoft.com/office/drawing/2014/main" id="{44960C06-1A8C-0246-A9F5-EC82A5A7976F}"/>
              </a:ext>
            </a:extLst>
          </p:cNvPr>
          <p:cNvSpPr/>
          <p:nvPr/>
        </p:nvSpPr>
        <p:spPr>
          <a:xfrm>
            <a:off x="6417941" y="3046389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93" name="Connettore 1 92">
            <a:extLst>
              <a:ext uri="{FF2B5EF4-FFF2-40B4-BE49-F238E27FC236}">
                <a16:creationId xmlns:a16="http://schemas.microsoft.com/office/drawing/2014/main" id="{2C0D08F7-DEB9-EF40-8906-D1E22F037566}"/>
              </a:ext>
            </a:extLst>
          </p:cNvPr>
          <p:cNvCxnSpPr>
            <a:cxnSpLocks/>
          </p:cNvCxnSpPr>
          <p:nvPr/>
        </p:nvCxnSpPr>
        <p:spPr>
          <a:xfrm flipV="1">
            <a:off x="6959600" y="2225636"/>
            <a:ext cx="0" cy="26027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1 95">
            <a:extLst>
              <a:ext uri="{FF2B5EF4-FFF2-40B4-BE49-F238E27FC236}">
                <a16:creationId xmlns:a16="http://schemas.microsoft.com/office/drawing/2014/main" id="{90B7DE37-3D0A-E347-8EC2-8C1EBBFC5623}"/>
              </a:ext>
            </a:extLst>
          </p:cNvPr>
          <p:cNvCxnSpPr>
            <a:cxnSpLocks/>
          </p:cNvCxnSpPr>
          <p:nvPr/>
        </p:nvCxnSpPr>
        <p:spPr>
          <a:xfrm>
            <a:off x="4925454" y="2225637"/>
            <a:ext cx="20341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onnettore 2 98">
            <a:extLst>
              <a:ext uri="{FF2B5EF4-FFF2-40B4-BE49-F238E27FC236}">
                <a16:creationId xmlns:a16="http://schemas.microsoft.com/office/drawing/2014/main" id="{CAE2ED3A-BEAB-9347-AA89-274F66F9A71E}"/>
              </a:ext>
            </a:extLst>
          </p:cNvPr>
          <p:cNvCxnSpPr>
            <a:cxnSpLocks/>
          </p:cNvCxnSpPr>
          <p:nvPr/>
        </p:nvCxnSpPr>
        <p:spPr>
          <a:xfrm>
            <a:off x="4916531" y="2225636"/>
            <a:ext cx="0" cy="17657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723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Oggetti del gioco</a:t>
            </a:r>
            <a:endParaRPr lang="it-IT" dirty="0"/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F30ED5B5-D86C-8C47-85B7-B1A1303B5C9F}"/>
              </a:ext>
            </a:extLst>
          </p:cNvPr>
          <p:cNvGrpSpPr/>
          <p:nvPr/>
        </p:nvGrpSpPr>
        <p:grpSpPr>
          <a:xfrm>
            <a:off x="460299" y="4008249"/>
            <a:ext cx="2899956" cy="1925783"/>
            <a:chOff x="714393" y="1643116"/>
            <a:chExt cx="2899956" cy="192578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2BA0A1F7-BDA1-A946-BB3C-7FDF937A48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009" t="42020" r="41796" b="29899"/>
            <a:stretch/>
          </p:blipFill>
          <p:spPr>
            <a:xfrm>
              <a:off x="1250117" y="1643116"/>
              <a:ext cx="1478605" cy="1925783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8E472B4C-CDD3-9A41-8847-32B5D77C0A6D}"/>
                </a:ext>
              </a:extLst>
            </p:cNvPr>
            <p:cNvSpPr txBox="1"/>
            <p:nvPr/>
          </p:nvSpPr>
          <p:spPr>
            <a:xfrm>
              <a:off x="714393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E2D176CA-CBE4-A144-828F-5329D2243276}"/>
                </a:ext>
              </a:extLst>
            </p:cNvPr>
            <p:cNvSpPr txBox="1"/>
            <p:nvPr/>
          </p:nvSpPr>
          <p:spPr>
            <a:xfrm>
              <a:off x="2728722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6D48FA91-B857-734D-8E06-09A1FD6FB76F}"/>
                </a:ext>
              </a:extLst>
            </p:cNvPr>
            <p:cNvSpPr txBox="1"/>
            <p:nvPr/>
          </p:nvSpPr>
          <p:spPr>
            <a:xfrm>
              <a:off x="2728722" y="2475238"/>
              <a:ext cx="8856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IMMAGINE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23C6E29E-D004-1545-AED5-EC52B8ABE10A}"/>
                </a:ext>
              </a:extLst>
            </p:cNvPr>
            <p:cNvSpPr txBox="1"/>
            <p:nvPr/>
          </p:nvSpPr>
          <p:spPr>
            <a:xfrm>
              <a:off x="2728722" y="2889337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36F4DA1F-E0AE-004A-9C1E-FF896D44ABAB}"/>
                </a:ext>
              </a:extLst>
            </p:cNvPr>
            <p:cNvSpPr txBox="1"/>
            <p:nvPr/>
          </p:nvSpPr>
          <p:spPr>
            <a:xfrm>
              <a:off x="2728721" y="3171652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675EDC29-3C10-C149-AB67-15143184FAED}"/>
              </a:ext>
            </a:extLst>
          </p:cNvPr>
          <p:cNvGrpSpPr/>
          <p:nvPr/>
        </p:nvGrpSpPr>
        <p:grpSpPr>
          <a:xfrm>
            <a:off x="676951" y="3154338"/>
            <a:ext cx="1478604" cy="698375"/>
            <a:chOff x="1250117" y="3775518"/>
            <a:chExt cx="1478604" cy="698375"/>
          </a:xfrm>
        </p:grpSpPr>
        <p:pic>
          <p:nvPicPr>
            <p:cNvPr id="28" name="Immagine 27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F5FED9C5-D996-9B49-B38C-A9B6D27272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758" t="55025" r="24340" b="36665"/>
            <a:stretch/>
          </p:blipFill>
          <p:spPr>
            <a:xfrm>
              <a:off x="1250117" y="3775518"/>
              <a:ext cx="1478604" cy="421376"/>
            </a:xfrm>
            <a:prstGeom prst="rect">
              <a:avLst/>
            </a:prstGeom>
          </p:spPr>
        </p:pic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A792FE1C-E165-634F-9C64-656FBA9EB7D5}"/>
                </a:ext>
              </a:extLst>
            </p:cNvPr>
            <p:cNvSpPr txBox="1"/>
            <p:nvPr/>
          </p:nvSpPr>
          <p:spPr>
            <a:xfrm>
              <a:off x="1447692" y="4196894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DROPDOWN</a:t>
              </a:r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B832BF14-D2C2-734B-96E6-A38663E26118}"/>
              </a:ext>
            </a:extLst>
          </p:cNvPr>
          <p:cNvGrpSpPr/>
          <p:nvPr/>
        </p:nvGrpSpPr>
        <p:grpSpPr>
          <a:xfrm>
            <a:off x="598563" y="1633900"/>
            <a:ext cx="1714842" cy="668756"/>
            <a:chOff x="3028208" y="3805136"/>
            <a:chExt cx="1714842" cy="668756"/>
          </a:xfrm>
        </p:grpSpPr>
        <p:pic>
          <p:nvPicPr>
            <p:cNvPr id="30" name="Immagine 29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C0E6E140-166D-F848-A930-8094C525B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01" t="31297" r="64198" b="60977"/>
            <a:stretch/>
          </p:blipFill>
          <p:spPr>
            <a:xfrm>
              <a:off x="3028208" y="3805136"/>
              <a:ext cx="1714842" cy="391758"/>
            </a:xfrm>
            <a:prstGeom prst="rect">
              <a:avLst/>
            </a:prstGeom>
          </p:spPr>
        </p:pic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E73A71F8-532C-6041-B4AB-BB651BB8AF36}"/>
                </a:ext>
              </a:extLst>
            </p:cNvPr>
            <p:cNvSpPr txBox="1"/>
            <p:nvPr/>
          </p:nvSpPr>
          <p:spPr>
            <a:xfrm>
              <a:off x="3343902" y="4196893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TOGGLE</a:t>
              </a:r>
            </a:p>
          </p:txBody>
        </p:sp>
      </p:grp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B1649F31-0F06-4147-A8A1-0FD285CAB597}"/>
              </a:ext>
            </a:extLst>
          </p:cNvPr>
          <p:cNvGrpSpPr/>
          <p:nvPr/>
        </p:nvGrpSpPr>
        <p:grpSpPr>
          <a:xfrm>
            <a:off x="643137" y="2380395"/>
            <a:ext cx="1625690" cy="683564"/>
            <a:chOff x="5042536" y="3790327"/>
            <a:chExt cx="1625690" cy="683564"/>
          </a:xfrm>
        </p:grpSpPr>
        <p:pic>
          <p:nvPicPr>
            <p:cNvPr id="32" name="Immagine 31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912EC7F5-A966-FF44-B926-E863AF1D8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219" t="43994" r="12700" b="47696"/>
            <a:stretch/>
          </p:blipFill>
          <p:spPr>
            <a:xfrm>
              <a:off x="5042536" y="3790327"/>
              <a:ext cx="1625690" cy="421376"/>
            </a:xfrm>
            <a:prstGeom prst="rect">
              <a:avLst/>
            </a:prstGeom>
          </p:spPr>
        </p:pic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3A0ABDF3-B679-754C-BDB3-56A78AC28E97}"/>
                </a:ext>
              </a:extLst>
            </p:cNvPr>
            <p:cNvSpPr txBox="1"/>
            <p:nvPr/>
          </p:nvSpPr>
          <p:spPr>
            <a:xfrm>
              <a:off x="5313654" y="4196892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BOTTONE</a:t>
              </a:r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C0F8C22E-C73B-AA4A-9FA4-8B0C1BD276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42" t="22229" r="10461" b="19999"/>
          <a:stretch/>
        </p:blipFill>
        <p:spPr>
          <a:xfrm>
            <a:off x="3098269" y="1597116"/>
            <a:ext cx="3439047" cy="1925783"/>
          </a:xfrm>
          <a:prstGeom prst="rect">
            <a:avLst/>
          </a:prstGeom>
        </p:spPr>
      </p:pic>
      <p:cxnSp>
        <p:nvCxnSpPr>
          <p:cNvPr id="39" name="Connettore 1 38">
            <a:extLst>
              <a:ext uri="{FF2B5EF4-FFF2-40B4-BE49-F238E27FC236}">
                <a16:creationId xmlns:a16="http://schemas.microsoft.com/office/drawing/2014/main" id="{7506D447-1E55-AA46-9114-AE44F7D32C5C}"/>
              </a:ext>
            </a:extLst>
          </p:cNvPr>
          <p:cNvCxnSpPr>
            <a:cxnSpLocks/>
          </p:cNvCxnSpPr>
          <p:nvPr/>
        </p:nvCxnSpPr>
        <p:spPr>
          <a:xfrm flipV="1">
            <a:off x="2313401" y="1597116"/>
            <a:ext cx="784868" cy="8017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1 41">
            <a:extLst>
              <a:ext uri="{FF2B5EF4-FFF2-40B4-BE49-F238E27FC236}">
                <a16:creationId xmlns:a16="http://schemas.microsoft.com/office/drawing/2014/main" id="{20326CDD-6B2A-DF43-8B1F-9431FC37EAC9}"/>
              </a:ext>
            </a:extLst>
          </p:cNvPr>
          <p:cNvCxnSpPr>
            <a:cxnSpLocks/>
          </p:cNvCxnSpPr>
          <p:nvPr/>
        </p:nvCxnSpPr>
        <p:spPr>
          <a:xfrm>
            <a:off x="2313401" y="2820242"/>
            <a:ext cx="762711" cy="7026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3D9F98B5-589B-5441-AC9B-1A931942A413}"/>
              </a:ext>
            </a:extLst>
          </p:cNvPr>
          <p:cNvSpPr txBox="1"/>
          <p:nvPr/>
        </p:nvSpPr>
        <p:spPr>
          <a:xfrm>
            <a:off x="4440092" y="3583729"/>
            <a:ext cx="755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BOTTONI</a:t>
            </a:r>
          </a:p>
        </p:txBody>
      </p:sp>
      <p:pic>
        <p:nvPicPr>
          <p:cNvPr id="47" name="Immagine 46">
            <a:extLst>
              <a:ext uri="{FF2B5EF4-FFF2-40B4-BE49-F238E27FC236}">
                <a16:creationId xmlns:a16="http://schemas.microsoft.com/office/drawing/2014/main" id="{31A622E0-D56A-484D-9287-BD302A455D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148" t="13938" r="41496" b="71876"/>
          <a:stretch/>
        </p:blipFill>
        <p:spPr>
          <a:xfrm>
            <a:off x="7139605" y="1597116"/>
            <a:ext cx="1405832" cy="915933"/>
          </a:xfrm>
          <a:prstGeom prst="rect">
            <a:avLst/>
          </a:prstGeom>
        </p:spPr>
      </p:pic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198B829-04F7-2D4A-A780-F5E9338ACFF2}"/>
              </a:ext>
            </a:extLst>
          </p:cNvPr>
          <p:cNvSpPr txBox="1"/>
          <p:nvPr/>
        </p:nvSpPr>
        <p:spPr>
          <a:xfrm>
            <a:off x="7518265" y="2543243"/>
            <a:ext cx="648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STRING</a:t>
            </a:r>
          </a:p>
        </p:txBody>
      </p:sp>
      <p:pic>
        <p:nvPicPr>
          <p:cNvPr id="49" name="Immagine 48">
            <a:extLst>
              <a:ext uri="{FF2B5EF4-FFF2-40B4-BE49-F238E27FC236}">
                <a16:creationId xmlns:a16="http://schemas.microsoft.com/office/drawing/2014/main" id="{CE6669F6-A0EB-974E-996A-8742163243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042" t="10139" r="11009" b="79785"/>
          <a:stretch/>
        </p:blipFill>
        <p:spPr>
          <a:xfrm>
            <a:off x="3983941" y="4494789"/>
            <a:ext cx="791467" cy="753746"/>
          </a:xfrm>
          <a:prstGeom prst="rect">
            <a:avLst/>
          </a:prstGeom>
        </p:spPr>
      </p:pic>
      <p:pic>
        <p:nvPicPr>
          <p:cNvPr id="50" name="Immagine 4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C99B454-E9E8-EE46-B6A1-6220A1A291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11" t="34345" r="6601" b="9128"/>
          <a:stretch/>
        </p:blipFill>
        <p:spPr>
          <a:xfrm>
            <a:off x="5138073" y="3929539"/>
            <a:ext cx="3731491" cy="1884245"/>
          </a:xfrm>
          <a:prstGeom prst="rect">
            <a:avLst/>
          </a:prstGeom>
        </p:spPr>
      </p:pic>
      <p:cxnSp>
        <p:nvCxnSpPr>
          <p:cNvPr id="51" name="Connettore 1 50">
            <a:extLst>
              <a:ext uri="{FF2B5EF4-FFF2-40B4-BE49-F238E27FC236}">
                <a16:creationId xmlns:a16="http://schemas.microsoft.com/office/drawing/2014/main" id="{C5D7A0AB-C05F-2540-B1D9-CB1DF2A3A2A2}"/>
              </a:ext>
            </a:extLst>
          </p:cNvPr>
          <p:cNvCxnSpPr>
            <a:cxnSpLocks/>
          </p:cNvCxnSpPr>
          <p:nvPr/>
        </p:nvCxnSpPr>
        <p:spPr>
          <a:xfrm flipH="1" flipV="1">
            <a:off x="4775408" y="5246372"/>
            <a:ext cx="362664" cy="5674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1 51">
            <a:extLst>
              <a:ext uri="{FF2B5EF4-FFF2-40B4-BE49-F238E27FC236}">
                <a16:creationId xmlns:a16="http://schemas.microsoft.com/office/drawing/2014/main" id="{F6ADCAF9-D92E-4446-888D-CD5E84AB35FB}"/>
              </a:ext>
            </a:extLst>
          </p:cNvPr>
          <p:cNvCxnSpPr>
            <a:cxnSpLocks/>
          </p:cNvCxnSpPr>
          <p:nvPr/>
        </p:nvCxnSpPr>
        <p:spPr>
          <a:xfrm flipH="1">
            <a:off x="4775408" y="3929539"/>
            <a:ext cx="362665" cy="5652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D707DFBE-CE7A-0744-A176-ED7BF4788E31}"/>
              </a:ext>
            </a:extLst>
          </p:cNvPr>
          <p:cNvSpPr txBox="1"/>
          <p:nvPr/>
        </p:nvSpPr>
        <p:spPr>
          <a:xfrm>
            <a:off x="4001974" y="5260896"/>
            <a:ext cx="792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BOTTONE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EA815DDA-372A-1146-8131-F2AB1A36EF9B}"/>
              </a:ext>
            </a:extLst>
          </p:cNvPr>
          <p:cNvSpPr txBox="1"/>
          <p:nvPr/>
        </p:nvSpPr>
        <p:spPr>
          <a:xfrm>
            <a:off x="6607684" y="5813784"/>
            <a:ext cx="939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SCROLL BAR</a:t>
            </a:r>
          </a:p>
        </p:txBody>
      </p:sp>
      <p:pic>
        <p:nvPicPr>
          <p:cNvPr id="59" name="Immagine 58">
            <a:extLst>
              <a:ext uri="{FF2B5EF4-FFF2-40B4-BE49-F238E27FC236}">
                <a16:creationId xmlns:a16="http://schemas.microsoft.com/office/drawing/2014/main" id="{50EFB05B-CECB-2B4F-8332-580F06702D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358" t="78921" r="27306" b="8924"/>
          <a:stretch/>
        </p:blipFill>
        <p:spPr>
          <a:xfrm>
            <a:off x="7036281" y="2889053"/>
            <a:ext cx="1612478" cy="405162"/>
          </a:xfrm>
          <a:prstGeom prst="rect">
            <a:avLst/>
          </a:prstGeom>
        </p:spPr>
      </p:pic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54015168-D91F-5449-9540-8F1CA2FBE4F6}"/>
              </a:ext>
            </a:extLst>
          </p:cNvPr>
          <p:cNvSpPr txBox="1"/>
          <p:nvPr/>
        </p:nvSpPr>
        <p:spPr>
          <a:xfrm>
            <a:off x="7518265" y="3307351"/>
            <a:ext cx="782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SLIDEBAR</a:t>
            </a:r>
          </a:p>
        </p:txBody>
      </p:sp>
    </p:spTree>
    <p:extLst>
      <p:ext uri="{BB962C8B-B14F-4D97-AF65-F5344CB8AC3E}">
        <p14:creationId xmlns:p14="http://schemas.microsoft.com/office/powerpoint/2010/main" val="2314111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ELENCO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7179" y="1320800"/>
            <a:ext cx="8323726" cy="452596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 sz="1800" dirty="0"/>
              <a:t>Round 2: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Riassunto Stato dell’arte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Contesto 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Obiettivi 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Evidenziare obiettivo primario </a:t>
            </a:r>
          </a:p>
          <a:p>
            <a:pPr marL="342900" indent="-342900">
              <a:buFontTx/>
              <a:buChar char="-"/>
            </a:pPr>
            <a:r>
              <a:rPr lang="it-IT" sz="1800" dirty="0"/>
              <a:t>Diagrammi UML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Presentazione software 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Scelta parametri dei giochi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Game Design (vedere dove metterlo)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5"/>
                </a:solidFill>
              </a:rPr>
              <a:t>Passaggio dal razionale dei giochi alle specifiche funzionali alle tecniche (trad.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 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 sviluppo  test </a:t>
            </a:r>
            <a:r>
              <a:rPr lang="it-IT" sz="1800" dirty="0" err="1">
                <a:solidFill>
                  <a:schemeClr val="accent5"/>
                </a:solidFill>
                <a:sym typeface="Wingdings" pitchFamily="2" charset="2"/>
              </a:rPr>
              <a:t>usabilty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 maestra / bambino  </a:t>
            </a:r>
            <a:r>
              <a:rPr lang="it-IT" sz="1800" dirty="0">
                <a:solidFill>
                  <a:schemeClr val="accent5"/>
                </a:solidFill>
              </a:rPr>
              <a:t>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Studiare proporre test usabilità (scelta test)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Elenco euristiche (il gioco si capisce?)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Cornice narrativa </a:t>
            </a:r>
            <a:r>
              <a:rPr lang="it-IT" sz="1800" dirty="0">
                <a:solidFill>
                  <a:srgbClr val="00B050"/>
                </a:solidFill>
                <a:sym typeface="Wingdings" pitchFamily="2" charset="2"/>
              </a:rPr>
              <a:t> gioco inserito nella trama  aumento interesse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/>
              <a:t>GANTT</a:t>
            </a:r>
          </a:p>
          <a:p>
            <a:pPr marL="1085850" lvl="1" indent="-342900">
              <a:buFontTx/>
              <a:buChar char="-"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marL="1085850" lvl="1" indent="-342900">
              <a:buFontTx/>
              <a:buChar char="-"/>
            </a:pPr>
            <a:endParaRPr lang="it-IT"/>
          </a:p>
          <a:p>
            <a:pPr marL="342900" indent="-342900">
              <a:buFontTx/>
              <a:buChar char="-"/>
            </a:pP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2302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3A38E7-BD4A-BF47-A567-95D8A1BD0282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6DBDB3-C026-4941-9E16-1C3526600511}"/>
              </a:ext>
            </a:extLst>
          </p:cNvPr>
          <p:cNvSpPr txBox="1">
            <a:spLocks/>
          </p:cNvSpPr>
          <p:nvPr/>
        </p:nvSpPr>
        <p:spPr>
          <a:xfrm>
            <a:off x="170477" y="1476903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</p:spTree>
    <p:extLst>
      <p:ext uri="{BB962C8B-B14F-4D97-AF65-F5344CB8AC3E}">
        <p14:creationId xmlns:p14="http://schemas.microsoft.com/office/powerpoint/2010/main" val="303677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6A516A-ADF9-D44D-AA46-223360E27BCE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98FB9A-7F55-1742-A18D-71EED5395480}"/>
              </a:ext>
            </a:extLst>
          </p:cNvPr>
          <p:cNvSpPr txBox="1">
            <a:spLocks/>
          </p:cNvSpPr>
          <p:nvPr/>
        </p:nvSpPr>
        <p:spPr>
          <a:xfrm>
            <a:off x="170477" y="1476903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/>
              <a:t>Gli utenti target sono bambini</a:t>
            </a:r>
            <a:endParaRPr lang="en-IT" sz="2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570339-C8A2-9844-8474-37D3C85E284B}"/>
              </a:ext>
            </a:extLst>
          </p:cNvPr>
          <p:cNvGrpSpPr/>
          <p:nvPr/>
        </p:nvGrpSpPr>
        <p:grpSpPr>
          <a:xfrm>
            <a:off x="6385596" y="1507500"/>
            <a:ext cx="2555181" cy="1745486"/>
            <a:chOff x="6545331" y="1878015"/>
            <a:chExt cx="2555181" cy="17454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78A218-FD2C-104C-926E-17AE22D4C3CD}"/>
                </a:ext>
              </a:extLst>
            </p:cNvPr>
            <p:cNvSpPr txBox="1"/>
            <p:nvPr/>
          </p:nvSpPr>
          <p:spPr>
            <a:xfrm>
              <a:off x="6545331" y="1878015"/>
              <a:ext cx="25551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SUS per maestre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ED4CD5-1312-4C49-9B6E-58EBAE20A91B}"/>
                </a:ext>
              </a:extLst>
            </p:cNvPr>
            <p:cNvSpPr txBox="1"/>
            <p:nvPr/>
          </p:nvSpPr>
          <p:spPr>
            <a:xfrm>
              <a:off x="6545331" y="2704919"/>
              <a:ext cx="22797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“Custom” per Bambini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21415D8-AB70-5046-87F2-31F20C30706A}"/>
                </a:ext>
              </a:extLst>
            </p:cNvPr>
            <p:cNvSpPr txBox="1"/>
            <p:nvPr/>
          </p:nvSpPr>
          <p:spPr>
            <a:xfrm>
              <a:off x="6556584" y="2290014"/>
              <a:ext cx="1986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SUMI per psicologi </a:t>
              </a:r>
            </a:p>
          </p:txBody>
        </p:sp>
        <p:pic>
          <p:nvPicPr>
            <p:cNvPr id="17" name="Picture 1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D46E3E76-BAAC-644C-B921-4018135354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545331" y="3105682"/>
              <a:ext cx="2417166" cy="517819"/>
            </a:xfrm>
            <a:prstGeom prst="rect">
              <a:avLst/>
            </a:prstGeom>
          </p:spPr>
        </p:pic>
      </p:grpSp>
      <p:pic>
        <p:nvPicPr>
          <p:cNvPr id="18" name="Picture 17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5A6B72AA-15DB-B44F-BCFD-73DF66925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798" y="2105964"/>
            <a:ext cx="1111782" cy="111178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7A8C66-C26C-1A4E-9E83-02099A438052}"/>
              </a:ext>
            </a:extLst>
          </p:cNvPr>
          <p:cNvCxnSpPr>
            <a:cxnSpLocks/>
          </p:cNvCxnSpPr>
          <p:nvPr/>
        </p:nvCxnSpPr>
        <p:spPr>
          <a:xfrm flipV="1">
            <a:off x="4658544" y="1919499"/>
            <a:ext cx="1009036" cy="52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8562F46-2CD0-6A4C-875D-52D44D3D6401}"/>
              </a:ext>
            </a:extLst>
          </p:cNvPr>
          <p:cNvSpPr txBox="1"/>
          <p:nvPr/>
        </p:nvSpPr>
        <p:spPr>
          <a:xfrm>
            <a:off x="6217064" y="724716"/>
            <a:ext cx="263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IT" dirty="0"/>
              <a:t>eference per SUS e SUMI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C84157-1256-1B43-AAB5-09BF621DB63E}"/>
              </a:ext>
            </a:extLst>
          </p:cNvPr>
          <p:cNvSpPr txBox="1"/>
          <p:nvPr/>
        </p:nvSpPr>
        <p:spPr>
          <a:xfrm>
            <a:off x="6538365" y="275129"/>
            <a:ext cx="1274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IT" dirty="0"/>
              <a:t>ikert scale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FD7630-6DEA-7943-A99C-AFEF01DB6C07}"/>
              </a:ext>
            </a:extLst>
          </p:cNvPr>
          <p:cNvSpPr txBox="1"/>
          <p:nvPr/>
        </p:nvSpPr>
        <p:spPr>
          <a:xfrm>
            <a:off x="1716292" y="459795"/>
            <a:ext cx="40054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IT" dirty="0"/>
              <a:t>nalisi frequenze di risposta per bambini</a:t>
            </a:r>
          </a:p>
          <a:p>
            <a:r>
              <a:rPr lang="en-GB" dirty="0"/>
              <a:t>S</a:t>
            </a:r>
            <a:r>
              <a:rPr lang="en-IT" dirty="0"/>
              <a:t>us e sumi come valutiamo risposte</a:t>
            </a:r>
          </a:p>
          <a:p>
            <a:endParaRPr lang="en-IT" dirty="0"/>
          </a:p>
          <a:p>
            <a:r>
              <a:rPr lang="en-IT" dirty="0"/>
              <a:t>“raccolta pareri qualitativi”</a:t>
            </a:r>
          </a:p>
        </p:txBody>
      </p:sp>
    </p:spTree>
    <p:extLst>
      <p:ext uri="{BB962C8B-B14F-4D97-AF65-F5344CB8AC3E}">
        <p14:creationId xmlns:p14="http://schemas.microsoft.com/office/powerpoint/2010/main" val="18757095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74273-7688-664F-AA3A-46BF932FA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9B25CE-F1C4-1244-8AFB-01EECD2C248D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252901-F313-D84B-B105-D094C8C41F9C}"/>
              </a:ext>
            </a:extLst>
          </p:cNvPr>
          <p:cNvSpPr txBox="1">
            <a:spLocks/>
          </p:cNvSpPr>
          <p:nvPr/>
        </p:nvSpPr>
        <p:spPr>
          <a:xfrm>
            <a:off x="170477" y="1476903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/>
              <a:t>Gli utenti target sono bambini</a:t>
            </a:r>
            <a:endParaRPr lang="en-IT" sz="2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E60A0CC-021F-F946-BEC5-F17F9688211B}"/>
              </a:ext>
            </a:extLst>
          </p:cNvPr>
          <p:cNvSpPr/>
          <p:nvPr/>
        </p:nvSpPr>
        <p:spPr>
          <a:xfrm>
            <a:off x="1262358" y="3387014"/>
            <a:ext cx="6287511" cy="267392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8A3592-F109-7C45-89FB-14B720584FE2}"/>
              </a:ext>
            </a:extLst>
          </p:cNvPr>
          <p:cNvSpPr txBox="1"/>
          <p:nvPr/>
        </p:nvSpPr>
        <p:spPr>
          <a:xfrm>
            <a:off x="2911365" y="3569527"/>
            <a:ext cx="3321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Traduzione delle funzionali teniche in specifiche tecniche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C25201-1CC1-9547-B274-88E3A8D24885}"/>
              </a:ext>
            </a:extLst>
          </p:cNvPr>
          <p:cNvSpPr txBox="1"/>
          <p:nvPr/>
        </p:nvSpPr>
        <p:spPr>
          <a:xfrm>
            <a:off x="5897687" y="4827225"/>
            <a:ext cx="985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Sviluppo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D992AA-5A99-B446-AE15-C76687762826}"/>
              </a:ext>
            </a:extLst>
          </p:cNvPr>
          <p:cNvSpPr txBox="1"/>
          <p:nvPr/>
        </p:nvSpPr>
        <p:spPr>
          <a:xfrm>
            <a:off x="1685283" y="4859014"/>
            <a:ext cx="2973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Test di usabilità a bambini, pscicologi e maestre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A94EB-5028-8F4D-BC57-21FB1ED1DC38}"/>
              </a:ext>
            </a:extLst>
          </p:cNvPr>
          <p:cNvCxnSpPr>
            <a:cxnSpLocks/>
          </p:cNvCxnSpPr>
          <p:nvPr/>
        </p:nvCxnSpPr>
        <p:spPr>
          <a:xfrm>
            <a:off x="5897687" y="4147062"/>
            <a:ext cx="487909" cy="6374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008F3B-A704-1D44-B1F7-9A1BA50E7B94}"/>
              </a:ext>
            </a:extLst>
          </p:cNvPr>
          <p:cNvCxnSpPr>
            <a:cxnSpLocks/>
          </p:cNvCxnSpPr>
          <p:nvPr/>
        </p:nvCxnSpPr>
        <p:spPr>
          <a:xfrm flipH="1">
            <a:off x="4337331" y="5196557"/>
            <a:ext cx="1480842" cy="165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964522-7F03-EB41-9156-80D2BF193C18}"/>
              </a:ext>
            </a:extLst>
          </p:cNvPr>
          <p:cNvCxnSpPr>
            <a:cxnSpLocks/>
          </p:cNvCxnSpPr>
          <p:nvPr/>
        </p:nvCxnSpPr>
        <p:spPr>
          <a:xfrm flipV="1">
            <a:off x="2261107" y="4014851"/>
            <a:ext cx="571105" cy="70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335F0A2-B915-D249-8061-E1AC73C90D0E}"/>
              </a:ext>
            </a:extLst>
          </p:cNvPr>
          <p:cNvGrpSpPr/>
          <p:nvPr/>
        </p:nvGrpSpPr>
        <p:grpSpPr>
          <a:xfrm>
            <a:off x="6385596" y="1507500"/>
            <a:ext cx="2555181" cy="1745486"/>
            <a:chOff x="6545331" y="1878015"/>
            <a:chExt cx="2555181" cy="17454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97777D-9DE6-7B48-AAC2-3888A1636D0D}"/>
                </a:ext>
              </a:extLst>
            </p:cNvPr>
            <p:cNvSpPr txBox="1"/>
            <p:nvPr/>
          </p:nvSpPr>
          <p:spPr>
            <a:xfrm>
              <a:off x="6545331" y="1878015"/>
              <a:ext cx="25551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SUS per maestre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424DDD-2E15-3448-97D8-79D1DEAE321D}"/>
                </a:ext>
              </a:extLst>
            </p:cNvPr>
            <p:cNvSpPr txBox="1"/>
            <p:nvPr/>
          </p:nvSpPr>
          <p:spPr>
            <a:xfrm>
              <a:off x="6545331" y="2704919"/>
              <a:ext cx="2009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BVSCO per Bambini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FFB26C-A587-914B-850C-4B85FBBBF6F4}"/>
                </a:ext>
              </a:extLst>
            </p:cNvPr>
            <p:cNvSpPr txBox="1"/>
            <p:nvPr/>
          </p:nvSpPr>
          <p:spPr>
            <a:xfrm>
              <a:off x="6556584" y="2290014"/>
              <a:ext cx="1986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SUMI per psicologi </a:t>
              </a:r>
            </a:p>
          </p:txBody>
        </p:sp>
        <p:pic>
          <p:nvPicPr>
            <p:cNvPr id="17" name="Picture 1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4437FD7E-F102-924B-A6F0-78CC96E817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545331" y="3105682"/>
              <a:ext cx="2417166" cy="517819"/>
            </a:xfrm>
            <a:prstGeom prst="rect">
              <a:avLst/>
            </a:prstGeom>
          </p:spPr>
        </p:pic>
      </p:grpSp>
      <p:pic>
        <p:nvPicPr>
          <p:cNvPr id="18" name="Picture 17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84B076C7-AC63-774B-91F4-BAD0F6901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08" y="2743858"/>
            <a:ext cx="1111782" cy="111178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E649EA3-1036-A34E-9537-C6EC76B38015}"/>
              </a:ext>
            </a:extLst>
          </p:cNvPr>
          <p:cNvCxnSpPr>
            <a:cxnSpLocks/>
          </p:cNvCxnSpPr>
          <p:nvPr/>
        </p:nvCxnSpPr>
        <p:spPr>
          <a:xfrm flipV="1">
            <a:off x="4658544" y="2103645"/>
            <a:ext cx="1009036" cy="52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41D3031-55B8-1E40-91C2-CAEC09B8222F}"/>
              </a:ext>
            </a:extLst>
          </p:cNvPr>
          <p:cNvSpPr txBox="1"/>
          <p:nvPr/>
        </p:nvSpPr>
        <p:spPr>
          <a:xfrm>
            <a:off x="0" y="5502170"/>
            <a:ext cx="2565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r>
              <a:rPr lang="en-IT" dirty="0"/>
              <a:t>on più design a cascata ( vecchio)</a:t>
            </a:r>
          </a:p>
        </p:txBody>
      </p:sp>
    </p:spTree>
    <p:extLst>
      <p:ext uri="{BB962C8B-B14F-4D97-AF65-F5344CB8AC3E}">
        <p14:creationId xmlns:p14="http://schemas.microsoft.com/office/powerpoint/2010/main" val="17884798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Euristiche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342900" indent="-342900">
              <a:buFontTx/>
              <a:buChar char="-"/>
            </a:pPr>
            <a:r>
              <a:rPr lang="it-IT" sz="2000" dirty="0"/>
              <a:t>Elenco euristiche (il gioco si capisce?)</a:t>
            </a:r>
          </a:p>
          <a:p>
            <a:pPr lvl="1" indent="0">
              <a:buNone/>
            </a:pPr>
            <a:endParaRPr lang="it-IT" sz="2000" dirty="0"/>
          </a:p>
          <a:p>
            <a:pPr lvl="1" indent="0">
              <a:buNone/>
            </a:pPr>
            <a:r>
              <a:rPr lang="it-IT" sz="2000" dirty="0"/>
              <a:t>Cornice narrativa </a:t>
            </a:r>
            <a:r>
              <a:rPr lang="it-IT" sz="2000" dirty="0">
                <a:sym typeface="Wingdings" pitchFamily="2" charset="2"/>
              </a:rPr>
              <a:t> gioco inserito nella trama  aumento interesse ( Engagement, slide a parte) </a:t>
            </a:r>
            <a:endParaRPr lang="it-IT" dirty="0"/>
          </a:p>
          <a:p>
            <a:endParaRPr lang="it-IT" sz="2000">
              <a:sym typeface="Wingdings" pitchFamily="2" charset="2"/>
            </a:endParaRPr>
          </a:p>
          <a:p>
            <a:r>
              <a:rPr lang="it-IT" sz="2000" dirty="0"/>
              <a:t>Punti barra e non numero punteggio (euristica)-visibilità system status </a:t>
            </a:r>
          </a:p>
          <a:p>
            <a:r>
              <a:rPr lang="it-IT" sz="2000" dirty="0" err="1"/>
              <a:t>Glow</a:t>
            </a:r>
            <a:r>
              <a:rPr lang="it-IT" sz="2000" dirty="0"/>
              <a:t> </a:t>
            </a:r>
          </a:p>
          <a:p>
            <a:r>
              <a:rPr lang="it-IT" sz="2000" dirty="0"/>
              <a:t>Immagini chiare controllate psicologi (</a:t>
            </a:r>
            <a:r>
              <a:rPr lang="it-IT" sz="2000" dirty="0" err="1"/>
              <a:t>img</a:t>
            </a:r>
            <a:r>
              <a:rPr lang="it-IT" sz="2000" dirty="0"/>
              <a:t> e contorni)</a:t>
            </a:r>
          </a:p>
          <a:p>
            <a:r>
              <a:rPr lang="it-IT" sz="2000" dirty="0"/>
              <a:t>Suoni </a:t>
            </a:r>
          </a:p>
          <a:p>
            <a:r>
              <a:rPr lang="it-IT" sz="2000" dirty="0"/>
              <a:t>Menu (non poco intuitivo)</a:t>
            </a:r>
          </a:p>
          <a:p>
            <a:r>
              <a:rPr lang="it-IT" sz="2000" dirty="0"/>
              <a:t>Risoluzione poca intuitività con tutorial (gioco)</a:t>
            </a:r>
          </a:p>
          <a:p>
            <a:r>
              <a:rPr lang="it-IT" sz="2000" dirty="0">
                <a:solidFill>
                  <a:srgbClr val="FF0000"/>
                </a:solidFill>
              </a:rPr>
              <a:t>Idea del quaderno per collegare l'apprendimento all'ambiente scolastico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sz="2000" dirty="0">
                <a:solidFill>
                  <a:srgbClr val="FF0000"/>
                </a:solidFill>
              </a:rPr>
              <a:t>Le carte per come sono formate ricordano gli strumenti per insegnare a leggere ( match w </a:t>
            </a:r>
            <a:r>
              <a:rPr lang="it-IT" sz="2000" dirty="0" err="1">
                <a:solidFill>
                  <a:srgbClr val="FF0000"/>
                </a:solidFill>
              </a:rPr>
              <a:t>real</a:t>
            </a:r>
            <a:r>
              <a:rPr lang="it-IT" sz="2000" dirty="0">
                <a:solidFill>
                  <a:srgbClr val="FF0000"/>
                </a:solidFill>
              </a:rPr>
              <a:t> world)</a:t>
            </a:r>
            <a:endParaRPr lang="it-IT" dirty="0">
              <a:solidFill>
                <a:srgbClr val="000000"/>
              </a:solidFill>
            </a:endParaRPr>
          </a:p>
          <a:p>
            <a:r>
              <a:rPr lang="it-IT" sz="2000" dirty="0"/>
              <a:t>Uscire dal gioco mentre si st giocando ( </a:t>
            </a:r>
            <a:r>
              <a:rPr lang="it-IT" sz="2000" dirty="0" err="1"/>
              <a:t>freedom</a:t>
            </a:r>
            <a:r>
              <a:rPr lang="it-IT" sz="2000" dirty="0"/>
              <a:t> –3)</a:t>
            </a:r>
            <a:endParaRPr lang="it-IT" dirty="0"/>
          </a:p>
          <a:p>
            <a:r>
              <a:rPr lang="it-IT" sz="2000" dirty="0"/>
              <a:t>Fumetti tutorial e bottoni di colore diverso, richiamo forme e colori a strutture predefinite (standard)</a:t>
            </a:r>
            <a:endParaRPr lang="it-IT" dirty="0"/>
          </a:p>
          <a:p>
            <a:endParaRPr lang="it-IT" sz="2000" dirty="0"/>
          </a:p>
          <a:p>
            <a:r>
              <a:rPr lang="it-IT" sz="2000" dirty="0"/>
              <a:t>Sei sicuro di voler uscire? Sei sicuro di queste impostazioni?</a:t>
            </a:r>
            <a:endParaRPr lang="it-IT" dirty="0"/>
          </a:p>
          <a:p>
            <a:endParaRPr lang="it-IT" sz="2000" dirty="0"/>
          </a:p>
          <a:p>
            <a:br>
              <a:rPr lang="it-IT" sz="2000" dirty="0">
                <a:solidFill>
                  <a:srgbClr val="FF0000"/>
                </a:solidFill>
              </a:rPr>
            </a:br>
            <a:br>
              <a:rPr lang="it-IT" sz="2000" dirty="0"/>
            </a:b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32410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A77D7D-6A58-3F42-9483-EF44CD1F9FBB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Euristica di Nielsen </a:t>
            </a:r>
            <a:endParaRPr lang="en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B0114-5D7A-284B-A4D7-82389E1D0C82}"/>
              </a:ext>
            </a:extLst>
          </p:cNvPr>
          <p:cNvSpPr txBox="1"/>
          <p:nvPr/>
        </p:nvSpPr>
        <p:spPr>
          <a:xfrm>
            <a:off x="2977870" y="1365848"/>
            <a:ext cx="334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#1 Visibilità dello stato del sistma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BE6F3-47E4-1F4E-901A-0F5DCC074C5F}"/>
              </a:ext>
            </a:extLst>
          </p:cNvPr>
          <p:cNvSpPr txBox="1"/>
          <p:nvPr/>
        </p:nvSpPr>
        <p:spPr>
          <a:xfrm>
            <a:off x="2977870" y="1626990"/>
            <a:ext cx="23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#2 Aderenza alla realtà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16DD5A-3F64-224B-A946-6DDA81E430B2}"/>
              </a:ext>
            </a:extLst>
          </p:cNvPr>
          <p:cNvSpPr txBox="1"/>
          <p:nvPr/>
        </p:nvSpPr>
        <p:spPr>
          <a:xfrm>
            <a:off x="2977870" y="1936193"/>
            <a:ext cx="316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#8 Estetica e design minimalista</a:t>
            </a:r>
          </a:p>
        </p:txBody>
      </p:sp>
      <p:pic>
        <p:nvPicPr>
          <p:cNvPr id="15" name="Picture 14" descr="Timeline&#10;&#10;Description automatically generated with low confidence">
            <a:extLst>
              <a:ext uri="{FF2B5EF4-FFF2-40B4-BE49-F238E27FC236}">
                <a16:creationId xmlns:a16="http://schemas.microsoft.com/office/drawing/2014/main" id="{698391CD-F18D-8D4C-AEB2-BBFAA9EE1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1" y="1360887"/>
            <a:ext cx="2867397" cy="20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159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078079B-C0D1-C744-823B-19671FC3E96C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Euristica di Nielsen </a:t>
            </a:r>
            <a:endParaRPr lang="en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5239F-3DDD-3144-9BCC-EA8AEB59F6E7}"/>
              </a:ext>
            </a:extLst>
          </p:cNvPr>
          <p:cNvSpPr txBox="1"/>
          <p:nvPr/>
        </p:nvSpPr>
        <p:spPr>
          <a:xfrm>
            <a:off x="2977870" y="1365848"/>
            <a:ext cx="334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#1 Visibilità dello stato del sistma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17B015-86B0-7E43-871B-3D239FEF6BFD}"/>
              </a:ext>
            </a:extLst>
          </p:cNvPr>
          <p:cNvSpPr txBox="1"/>
          <p:nvPr/>
        </p:nvSpPr>
        <p:spPr>
          <a:xfrm>
            <a:off x="2977870" y="1626990"/>
            <a:ext cx="23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#2 Aderenza alla realtà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5B3DD7-DCB8-444F-AC67-AB83F2D2359E}"/>
              </a:ext>
            </a:extLst>
          </p:cNvPr>
          <p:cNvSpPr txBox="1"/>
          <p:nvPr/>
        </p:nvSpPr>
        <p:spPr>
          <a:xfrm>
            <a:off x="2977870" y="1936193"/>
            <a:ext cx="316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#8 Estetica e design minimalista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B9092AF-184B-6944-BD06-0FC503F3996C}"/>
              </a:ext>
            </a:extLst>
          </p:cNvPr>
          <p:cNvGrpSpPr/>
          <p:nvPr/>
        </p:nvGrpSpPr>
        <p:grpSpPr>
          <a:xfrm>
            <a:off x="5550373" y="2418760"/>
            <a:ext cx="3221580" cy="2894444"/>
            <a:chOff x="5089127" y="2361784"/>
            <a:chExt cx="3221580" cy="289444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1920B8-A9FE-A34E-9530-F61FDE19A2A3}"/>
                </a:ext>
              </a:extLst>
            </p:cNvPr>
            <p:cNvSpPr txBox="1"/>
            <p:nvPr/>
          </p:nvSpPr>
          <p:spPr>
            <a:xfrm>
              <a:off x="5095376" y="4623149"/>
              <a:ext cx="1965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#10 manuale d’uso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C9D6B5-14B4-3F4C-B6E7-7DC9E116265E}"/>
                </a:ext>
              </a:extLst>
            </p:cNvPr>
            <p:cNvSpPr txBox="1"/>
            <p:nvPr/>
          </p:nvSpPr>
          <p:spPr>
            <a:xfrm>
              <a:off x="5095376" y="4886896"/>
              <a:ext cx="2711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#4 Cosistenza agli standard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F02D5C-964E-434A-B388-2AB64FD2B9D3}"/>
                </a:ext>
              </a:extLst>
            </p:cNvPr>
            <p:cNvSpPr txBox="1"/>
            <p:nvPr/>
          </p:nvSpPr>
          <p:spPr>
            <a:xfrm>
              <a:off x="5095376" y="4384118"/>
              <a:ext cx="3215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#5 Flessibilità ed efficienza d’uso</a:t>
              </a:r>
            </a:p>
          </p:txBody>
        </p:sp>
        <p:pic>
          <p:nvPicPr>
            <p:cNvPr id="14" name="Picture 13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C9C851EC-4F05-6B44-B7F5-D72D99910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9127" y="2361784"/>
              <a:ext cx="2867397" cy="2037185"/>
            </a:xfrm>
            <a:prstGeom prst="rect">
              <a:avLst/>
            </a:prstGeom>
          </p:spPr>
        </p:pic>
      </p:grpSp>
      <p:pic>
        <p:nvPicPr>
          <p:cNvPr id="15" name="Picture 14" descr="Timeline&#10;&#10;Description automatically generated with low confidence">
            <a:extLst>
              <a:ext uri="{FF2B5EF4-FFF2-40B4-BE49-F238E27FC236}">
                <a16:creationId xmlns:a16="http://schemas.microsoft.com/office/drawing/2014/main" id="{FB24C0D2-D16C-BB42-BAB6-0971E441C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1" y="1360887"/>
            <a:ext cx="2867397" cy="20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8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AC38A6-9CCD-DD47-9D13-B209B107C104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Euristica di Nielsen </a:t>
            </a:r>
            <a:endParaRPr lang="en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FC4A5B-9AED-FC44-88EC-FB2E503ECF31}"/>
              </a:ext>
            </a:extLst>
          </p:cNvPr>
          <p:cNvSpPr txBox="1"/>
          <p:nvPr/>
        </p:nvSpPr>
        <p:spPr>
          <a:xfrm>
            <a:off x="2977870" y="1365848"/>
            <a:ext cx="334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#1 Visibilità dello stato del sistma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EC8F06-DD89-B642-ACD6-3BC469562A7C}"/>
              </a:ext>
            </a:extLst>
          </p:cNvPr>
          <p:cNvSpPr txBox="1"/>
          <p:nvPr/>
        </p:nvSpPr>
        <p:spPr>
          <a:xfrm>
            <a:off x="2977870" y="1626990"/>
            <a:ext cx="23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#2 Aderenza alla realtà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58C549-F63A-8048-98E2-BAA3DCC95B92}"/>
              </a:ext>
            </a:extLst>
          </p:cNvPr>
          <p:cNvSpPr txBox="1"/>
          <p:nvPr/>
        </p:nvSpPr>
        <p:spPr>
          <a:xfrm>
            <a:off x="2873646" y="5313204"/>
            <a:ext cx="31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#3 Libertà d’azione per l’utente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1ED7BB-64BB-1F49-BFEE-19385E65F2FA}"/>
              </a:ext>
            </a:extLst>
          </p:cNvPr>
          <p:cNvSpPr txBox="1"/>
          <p:nvPr/>
        </p:nvSpPr>
        <p:spPr>
          <a:xfrm>
            <a:off x="2977870" y="1936193"/>
            <a:ext cx="316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#8 Estetica e design minimalista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01C83-637E-3840-9692-679300BCCF11}"/>
              </a:ext>
            </a:extLst>
          </p:cNvPr>
          <p:cNvSpPr txBox="1"/>
          <p:nvPr/>
        </p:nvSpPr>
        <p:spPr>
          <a:xfrm>
            <a:off x="2873646" y="5574402"/>
            <a:ext cx="2912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#9 Errori per aiutare l’utente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686ABB-E790-F843-BF9B-DB9EC655BB74}"/>
              </a:ext>
            </a:extLst>
          </p:cNvPr>
          <p:cNvGrpSpPr/>
          <p:nvPr/>
        </p:nvGrpSpPr>
        <p:grpSpPr>
          <a:xfrm>
            <a:off x="5550373" y="2418760"/>
            <a:ext cx="3221580" cy="2894444"/>
            <a:chOff x="5089127" y="2361784"/>
            <a:chExt cx="3221580" cy="289444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6E46B9-D45A-8E47-9B57-6373297B4426}"/>
                </a:ext>
              </a:extLst>
            </p:cNvPr>
            <p:cNvSpPr txBox="1"/>
            <p:nvPr/>
          </p:nvSpPr>
          <p:spPr>
            <a:xfrm>
              <a:off x="5095376" y="4623149"/>
              <a:ext cx="1965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#10 manuale d’uso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4E3458-9318-6A4A-9B10-72BA4BAB523E}"/>
                </a:ext>
              </a:extLst>
            </p:cNvPr>
            <p:cNvSpPr txBox="1"/>
            <p:nvPr/>
          </p:nvSpPr>
          <p:spPr>
            <a:xfrm>
              <a:off x="5095376" y="4886896"/>
              <a:ext cx="2711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#4 Cosistenza agli standard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1509393-2E35-BA48-A1A8-FCCA746FC470}"/>
                </a:ext>
              </a:extLst>
            </p:cNvPr>
            <p:cNvSpPr txBox="1"/>
            <p:nvPr/>
          </p:nvSpPr>
          <p:spPr>
            <a:xfrm>
              <a:off x="5095376" y="4384118"/>
              <a:ext cx="3215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#5 Flessibilità ed efficienza d’uso</a:t>
              </a:r>
            </a:p>
          </p:txBody>
        </p:sp>
        <p:pic>
          <p:nvPicPr>
            <p:cNvPr id="14" name="Picture 13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72730CA8-E2AE-0646-B04E-23F2B8938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9127" y="2361784"/>
              <a:ext cx="2867397" cy="2037185"/>
            </a:xfrm>
            <a:prstGeom prst="rect">
              <a:avLst/>
            </a:prstGeom>
          </p:spPr>
        </p:pic>
      </p:grpSp>
      <p:pic>
        <p:nvPicPr>
          <p:cNvPr id="15" name="Picture 14" descr="Timeline&#10;&#10;Description automatically generated with low confidence">
            <a:extLst>
              <a:ext uri="{FF2B5EF4-FFF2-40B4-BE49-F238E27FC236}">
                <a16:creationId xmlns:a16="http://schemas.microsoft.com/office/drawing/2014/main" id="{AE1BEE02-16D3-B046-8453-4A286E9CE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1" y="1360887"/>
            <a:ext cx="2867397" cy="2037185"/>
          </a:xfrm>
          <a:prstGeom prst="rect">
            <a:avLst/>
          </a:prstGeom>
        </p:spPr>
      </p:pic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D8B01D4A-EDC2-0A45-A2BC-92180CE25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1" y="3825415"/>
            <a:ext cx="2873646" cy="203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493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4EDC0-01BD-D84B-BB33-EC902C33B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ENGAGEMENT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E7534-4FE8-6148-BF89-19C6C2510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24" y="1389520"/>
            <a:ext cx="4114802" cy="683829"/>
          </a:xfrm>
        </p:spPr>
        <p:txBody>
          <a:bodyPr>
            <a:normAutofit/>
          </a:bodyPr>
          <a:lstStyle/>
          <a:p>
            <a:r>
              <a:rPr lang="en-IT" sz="1800" dirty="0"/>
              <a:t>I serious games che creaimo sono inseriti in una trama più complessa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B4790D-430E-944C-8D45-2573344E2D91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68A67AD-0FD0-1F48-97F6-46F80B1FE9D8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8237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2C2AFAD-B979-734C-9D6A-00CAAEE0D09A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ENGAGEMENT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BC2676-FCA7-4C41-80DA-DBAD4F00DDF9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creaimo sono inseriti in una trama più complessa</a:t>
            </a:r>
            <a:endParaRPr lang="en-IT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9D394C-9333-B84B-BC24-78E0C889DAAA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A8A2A9-597A-B64E-953B-0C629E6B5B97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A1171520-AD60-5C4D-A75B-F2D78E970EFE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9FCE673C-84AB-B344-84AD-08C8B3F039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089F60-FE97-924E-A4BE-EA0B2C51FAAC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2FB955-3510-134F-A246-1F88D3CE739E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FBE921E4-5524-0F40-9E9F-FC467E8CA5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DFF9583F-7F7F-D14E-BD3C-D5FBC426A9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11B82B21-1349-E246-950E-4B90666982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57ADCB-BB63-9F48-B82D-F22041C8EA9E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D01D33-C9EE-534D-8C14-CD5241CD0C71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D55024-C554-AF43-9E0D-E35E7A7A582A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74468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CB25BF2-A1BF-2546-B5EF-260E8A5BDDD2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creaimo sono inseriti in una trama più complessa</a:t>
            </a:r>
            <a:endParaRPr lang="en-IT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3EBBF3-19FD-6341-8F6F-315E4AD96681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57A7E24-19FB-6549-A7FD-E154551DF3E1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86B56C81-CFB5-8A4E-A1C0-052204472DB7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1AD024A6-C963-2344-A1DC-3056E3D4DD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816795-686A-554D-B3C5-ACB34FFB2AFD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491724-00D5-BE4D-9BD7-E16054ED4414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8247A043-FF4D-8B43-BE34-CA6F36DEFE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426A3888-BA07-824C-BBF5-22700A1384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237B23B5-84E9-C542-9ABD-D8018F6EFA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58FE447-B877-4649-ACA2-64B4BD693DAE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B8C670-3F95-5040-8FAF-33DB046BBE63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AE2A77-8AD6-5C4B-A559-14D4636AE43A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  <p:pic>
        <p:nvPicPr>
          <p:cNvPr id="18" name="Picture 8">
            <a:extLst>
              <a:ext uri="{FF2B5EF4-FFF2-40B4-BE49-F238E27FC236}">
                <a16:creationId xmlns:a16="http://schemas.microsoft.com/office/drawing/2014/main" id="{DB36B6A6-9A1D-A149-B9B7-E83AC201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865" y="2286802"/>
            <a:ext cx="2904699" cy="260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>
            <a:extLst>
              <a:ext uri="{FF2B5EF4-FFF2-40B4-BE49-F238E27FC236}">
                <a16:creationId xmlns:a16="http://schemas.microsoft.com/office/drawing/2014/main" id="{D685F551-11D4-3D4C-AFE7-26E253A45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089" y="4479551"/>
            <a:ext cx="2262170" cy="157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C07EB93-3F92-3244-A348-E6EC13883983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ENGAGEMENT </a:t>
            </a:r>
            <a:endParaRPr lang="en-IT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1D402B-3B78-EF45-88E7-3FD915EF11CA}"/>
              </a:ext>
            </a:extLst>
          </p:cNvPr>
          <p:cNvSpPr txBox="1"/>
          <p:nvPr/>
        </p:nvSpPr>
        <p:spPr>
          <a:xfrm>
            <a:off x="6220048" y="2276753"/>
            <a:ext cx="148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Bosco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2A527E-7054-D144-B7FC-9CD0B42CD444}"/>
              </a:ext>
            </a:extLst>
          </p:cNvPr>
          <p:cNvSpPr txBox="1"/>
          <p:nvPr/>
        </p:nvSpPr>
        <p:spPr>
          <a:xfrm>
            <a:off x="5964865" y="4148318"/>
            <a:ext cx="880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IT" dirty="0"/>
              <a:t>tagno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E504A7-E992-A14F-AAFC-5ECD0D57BAEC}"/>
              </a:ext>
            </a:extLst>
          </p:cNvPr>
          <p:cNvSpPr txBox="1"/>
          <p:nvPr/>
        </p:nvSpPr>
        <p:spPr>
          <a:xfrm>
            <a:off x="7708606" y="4365300"/>
            <a:ext cx="111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Ragnatela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6BB714-34B6-2548-A0B9-63E99984349A}"/>
              </a:ext>
            </a:extLst>
          </p:cNvPr>
          <p:cNvSpPr txBox="1"/>
          <p:nvPr/>
        </p:nvSpPr>
        <p:spPr>
          <a:xfrm>
            <a:off x="6220048" y="2033701"/>
            <a:ext cx="3214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 dirty="0">
                <a:solidFill>
                  <a:schemeClr val="accent6">
                    <a:lumMod val="75000"/>
                  </a:schemeClr>
                </a:solidFill>
                <a:latin typeface="BLAIRMDITC TT MEDIUM" pitchFamily="2" charset="0"/>
                <a:cs typeface="Apple Chancery" panose="03020702040506060504" pitchFamily="66" charset="-79"/>
              </a:rPr>
              <a:t>SCHOOL VALLEY </a:t>
            </a:r>
          </a:p>
        </p:txBody>
      </p:sp>
    </p:spTree>
    <p:extLst>
      <p:ext uri="{BB962C8B-B14F-4D97-AF65-F5344CB8AC3E}">
        <p14:creationId xmlns:p14="http://schemas.microsoft.com/office/powerpoint/2010/main" val="2790284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260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 sz="2200" b="1">
                <a:solidFill>
                  <a:schemeClr val="lt1"/>
                </a:solidFill>
              </a:rPr>
              <a:t>DIAGRAMMA DI GANTT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 lang="en-GB"/>
          </a:p>
        </p:txBody>
      </p:sp>
      <p:pic>
        <p:nvPicPr>
          <p:cNvPr id="25" name="Immagine 2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B873A02-DA99-3944-94E9-C3DBD2D22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8187"/>
            <a:ext cx="9144000" cy="4834901"/>
          </a:xfrm>
          <a:prstGeom prst="rect">
            <a:avLst/>
          </a:prstGeom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E25A21B2-CB98-9547-AE82-D836EA59495F}"/>
              </a:ext>
            </a:extLst>
          </p:cNvPr>
          <p:cNvSpPr/>
          <p:nvPr/>
        </p:nvSpPr>
        <p:spPr>
          <a:xfrm>
            <a:off x="0" y="1268186"/>
            <a:ext cx="5295014" cy="674163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err="1">
                <a:solidFill>
                  <a:schemeClr val="tx1"/>
                </a:solidFill>
                <a:ea typeface="Arial"/>
                <a:cs typeface="Arial"/>
              </a:rPr>
              <a:t>Serious</a:t>
            </a:r>
            <a:r>
              <a:rPr lang="it-IT" b="1">
                <a:solidFill>
                  <a:schemeClr val="tx1"/>
                </a:solidFill>
                <a:ea typeface="Arial"/>
                <a:cs typeface="Arial"/>
              </a:rPr>
              <a:t> games per disturbi specifici dell’apprendimento</a:t>
            </a:r>
            <a:endParaRPr lang="it-IT">
              <a:solidFill>
                <a:schemeClr val="tx1"/>
              </a:solidFill>
            </a:endParaRPr>
          </a:p>
        </p:txBody>
      </p:sp>
      <p:cxnSp>
        <p:nvCxnSpPr>
          <p:cNvPr id="27" name="Connettore 1 26">
            <a:extLst>
              <a:ext uri="{FF2B5EF4-FFF2-40B4-BE49-F238E27FC236}">
                <a16:creationId xmlns:a16="http://schemas.microsoft.com/office/drawing/2014/main" id="{DFF115E0-48AF-6D49-B3B3-A40C6159A14A}"/>
              </a:ext>
            </a:extLst>
          </p:cNvPr>
          <p:cNvCxnSpPr>
            <a:cxnSpLocks/>
          </p:cNvCxnSpPr>
          <p:nvPr/>
        </p:nvCxnSpPr>
        <p:spPr>
          <a:xfrm>
            <a:off x="7483445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1 27">
            <a:extLst>
              <a:ext uri="{FF2B5EF4-FFF2-40B4-BE49-F238E27FC236}">
                <a16:creationId xmlns:a16="http://schemas.microsoft.com/office/drawing/2014/main" id="{E210627A-02A9-114B-8C5E-BBFC3B8A62AE}"/>
              </a:ext>
            </a:extLst>
          </p:cNvPr>
          <p:cNvCxnSpPr>
            <a:cxnSpLocks/>
          </p:cNvCxnSpPr>
          <p:nvPr/>
        </p:nvCxnSpPr>
        <p:spPr>
          <a:xfrm>
            <a:off x="8598673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617;p18">
            <a:extLst>
              <a:ext uri="{FF2B5EF4-FFF2-40B4-BE49-F238E27FC236}">
                <a16:creationId xmlns:a16="http://schemas.microsoft.com/office/drawing/2014/main" id="{09801648-AD26-4646-9073-5F48CAF4A8F2}"/>
              </a:ext>
            </a:extLst>
          </p:cNvPr>
          <p:cNvSpPr txBox="1"/>
          <p:nvPr/>
        </p:nvSpPr>
        <p:spPr>
          <a:xfrm>
            <a:off x="1" y="2693097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617;p18">
            <a:extLst>
              <a:ext uri="{FF2B5EF4-FFF2-40B4-BE49-F238E27FC236}">
                <a16:creationId xmlns:a16="http://schemas.microsoft.com/office/drawing/2014/main" id="{B4D448FB-5BEB-BA48-BFDE-423A1443F5BC}"/>
              </a:ext>
            </a:extLst>
          </p:cNvPr>
          <p:cNvSpPr txBox="1"/>
          <p:nvPr/>
        </p:nvSpPr>
        <p:spPr>
          <a:xfrm>
            <a:off x="-1" y="3578623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617;p18">
            <a:extLst>
              <a:ext uri="{FF2B5EF4-FFF2-40B4-BE49-F238E27FC236}">
                <a16:creationId xmlns:a16="http://schemas.microsoft.com/office/drawing/2014/main" id="{064056A9-9C17-AA42-B64A-7669C20B7D24}"/>
              </a:ext>
            </a:extLst>
          </p:cNvPr>
          <p:cNvSpPr txBox="1"/>
          <p:nvPr/>
        </p:nvSpPr>
        <p:spPr>
          <a:xfrm>
            <a:off x="-1" y="4681876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404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1067;p4">
            <a:extLst>
              <a:ext uri="{FF2B5EF4-FFF2-40B4-BE49-F238E27FC236}">
                <a16:creationId xmlns:a16="http://schemas.microsoft.com/office/drawing/2014/main" id="{124164DB-B654-4219-A253-1E51CA93EBC6}"/>
              </a:ext>
            </a:extLst>
          </p:cNvPr>
          <p:cNvSpPr txBox="1">
            <a:spLocks noGrp="1"/>
          </p:cNvSpPr>
          <p:nvPr/>
        </p:nvSpPr>
        <p:spPr>
          <a:xfrm>
            <a:off x="449277" y="3347023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17" name="Google Shape;1069;p4">
            <a:extLst>
              <a:ext uri="{FF2B5EF4-FFF2-40B4-BE49-F238E27FC236}">
                <a16:creationId xmlns:a16="http://schemas.microsoft.com/office/drawing/2014/main" id="{6ED43250-6F2E-42E7-81A4-4DB85EF81D7B}"/>
              </a:ext>
            </a:extLst>
          </p:cNvPr>
          <p:cNvSpPr txBox="1"/>
          <p:nvPr/>
        </p:nvSpPr>
        <p:spPr>
          <a:xfrm>
            <a:off x="478052" y="3719889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21" name="Google Shape;1073;p4">
            <a:extLst>
              <a:ext uri="{FF2B5EF4-FFF2-40B4-BE49-F238E27FC236}">
                <a16:creationId xmlns:a16="http://schemas.microsoft.com/office/drawing/2014/main" id="{F28CAC5A-F712-4998-B060-6566D8FDD59A}"/>
              </a:ext>
            </a:extLst>
          </p:cNvPr>
          <p:cNvSpPr txBox="1"/>
          <p:nvPr/>
        </p:nvSpPr>
        <p:spPr>
          <a:xfrm>
            <a:off x="4254448" y="4060291"/>
            <a:ext cx="31182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Videogiochi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tablet, pc o smartphone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075;p4">
            <a:extLst>
              <a:ext uri="{FF2B5EF4-FFF2-40B4-BE49-F238E27FC236}">
                <a16:creationId xmlns:a16="http://schemas.microsoft.com/office/drawing/2014/main" id="{F8FD7B53-F1EB-4996-A062-1C163F327C76}"/>
              </a:ext>
            </a:extLst>
          </p:cNvPr>
          <p:cNvSpPr txBox="1"/>
          <p:nvPr/>
        </p:nvSpPr>
        <p:spPr>
          <a:xfrm>
            <a:off x="4272392" y="4421457"/>
            <a:ext cx="473612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Livelli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multiplayer,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raccolta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punti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avanzamento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6A134D6-3D66-4A27-B5D0-620D64496811}"/>
              </a:ext>
            </a:extLst>
          </p:cNvPr>
          <p:cNvSpPr txBox="1"/>
          <p:nvPr/>
        </p:nvSpPr>
        <p:spPr>
          <a:xfrm>
            <a:off x="4252698" y="3301803"/>
            <a:ext cx="4924539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Necessità di renderli </a:t>
            </a:r>
            <a:r>
              <a:rPr kumimoji="0" lang="it-IT" sz="1400" b="1" u="none" strike="sng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interattivi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e stimolanti con </a:t>
            </a:r>
            <a:r>
              <a:rPr kumimoji="0" lang="it-IT" sz="1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metodiche facilitanti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l’apprendimento</a:t>
            </a:r>
            <a:r>
              <a:rPr lang="it-IT" sz="1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(uso di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fiabe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,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personificazione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dei numeri)</a:t>
            </a:r>
            <a:endParaRPr lang="it-IT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1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FCC86E8-F5F5-4F92-B91D-204070A0252E}"/>
              </a:ext>
            </a:extLst>
          </p:cNvPr>
          <p:cNvSpPr txBox="1"/>
          <p:nvPr/>
        </p:nvSpPr>
        <p:spPr>
          <a:xfrm>
            <a:off x="1519158" y="35260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47" name="Estrazione 46">
            <a:extLst>
              <a:ext uri="{FF2B5EF4-FFF2-40B4-BE49-F238E27FC236}">
                <a16:creationId xmlns:a16="http://schemas.microsoft.com/office/drawing/2014/main" id="{7F247E87-0FAB-409C-89EF-6AA1F74018CF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Estrazione 47">
            <a:extLst>
              <a:ext uri="{FF2B5EF4-FFF2-40B4-BE49-F238E27FC236}">
                <a16:creationId xmlns:a16="http://schemas.microsoft.com/office/drawing/2014/main" id="{E6080CE3-A34E-4026-9CC8-20C765B09A74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Estrazione 48">
            <a:extLst>
              <a:ext uri="{FF2B5EF4-FFF2-40B4-BE49-F238E27FC236}">
                <a16:creationId xmlns:a16="http://schemas.microsoft.com/office/drawing/2014/main" id="{8929E9B6-DC2B-4E99-853F-EFE170EC4785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BB75079-992E-48C8-BBFA-B6379AB85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5843">
            <a:off x="2609110" y="3535719"/>
            <a:ext cx="1872279" cy="481626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B5499FCB-D577-4A94-9899-5D15E06ED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79282">
            <a:off x="2611820" y="4466452"/>
            <a:ext cx="1833646" cy="481626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A7B48F84-15BE-4F74-A8AC-22225A9C7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533" y="4019210"/>
            <a:ext cx="1851500" cy="4816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ADEFB9-478D-B049-A57E-B48309A07198}"/>
              </a:ext>
            </a:extLst>
          </p:cNvPr>
          <p:cNvSpPr txBox="1"/>
          <p:nvPr/>
        </p:nvSpPr>
        <p:spPr>
          <a:xfrm>
            <a:off x="1506476" y="2897044"/>
            <a:ext cx="223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IT" dirty="0"/>
              <a:t>nellire, parole chiave</a:t>
            </a:r>
          </a:p>
        </p:txBody>
      </p:sp>
      <p:sp>
        <p:nvSpPr>
          <p:cNvPr id="26" name="CasellaDiTesto 23">
            <a:extLst>
              <a:ext uri="{FF2B5EF4-FFF2-40B4-BE49-F238E27FC236}">
                <a16:creationId xmlns:a16="http://schemas.microsoft.com/office/drawing/2014/main" id="{75584C10-4631-FD4C-B63E-8D4B09F323CB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</p:spTree>
    <p:extLst>
      <p:ext uri="{BB962C8B-B14F-4D97-AF65-F5344CB8AC3E}">
        <p14:creationId xmlns:p14="http://schemas.microsoft.com/office/powerpoint/2010/main" val="2844929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08BA50-A80B-44A7-853C-24A023AEEC6A}"/>
              </a:ext>
            </a:extLst>
          </p:cNvPr>
          <p:cNvSpPr txBox="1"/>
          <p:nvPr/>
        </p:nvSpPr>
        <p:spPr>
          <a:xfrm>
            <a:off x="4691850" y="549537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1067;p4">
            <a:extLst>
              <a:ext uri="{FF2B5EF4-FFF2-40B4-BE49-F238E27FC236}">
                <a16:creationId xmlns:a16="http://schemas.microsoft.com/office/drawing/2014/main" id="{124164DB-B654-4219-A253-1E51CA93EBC6}"/>
              </a:ext>
            </a:extLst>
          </p:cNvPr>
          <p:cNvSpPr txBox="1">
            <a:spLocks noGrp="1"/>
          </p:cNvSpPr>
          <p:nvPr/>
        </p:nvSpPr>
        <p:spPr>
          <a:xfrm>
            <a:off x="449277" y="3347023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17" name="Google Shape;1069;p4">
            <a:extLst>
              <a:ext uri="{FF2B5EF4-FFF2-40B4-BE49-F238E27FC236}">
                <a16:creationId xmlns:a16="http://schemas.microsoft.com/office/drawing/2014/main" id="{6ED43250-6F2E-42E7-81A4-4DB85EF81D7B}"/>
              </a:ext>
            </a:extLst>
          </p:cNvPr>
          <p:cNvSpPr txBox="1"/>
          <p:nvPr/>
        </p:nvSpPr>
        <p:spPr>
          <a:xfrm>
            <a:off x="478052" y="3719889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21" name="Google Shape;1073;p4">
            <a:extLst>
              <a:ext uri="{FF2B5EF4-FFF2-40B4-BE49-F238E27FC236}">
                <a16:creationId xmlns:a16="http://schemas.microsoft.com/office/drawing/2014/main" id="{F28CAC5A-F712-4998-B060-6566D8FDD59A}"/>
              </a:ext>
            </a:extLst>
          </p:cNvPr>
          <p:cNvSpPr txBox="1"/>
          <p:nvPr/>
        </p:nvSpPr>
        <p:spPr>
          <a:xfrm>
            <a:off x="4254448" y="4060291"/>
            <a:ext cx="31182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Videogiochi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tablet, pc o smartphone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075;p4">
            <a:extLst>
              <a:ext uri="{FF2B5EF4-FFF2-40B4-BE49-F238E27FC236}">
                <a16:creationId xmlns:a16="http://schemas.microsoft.com/office/drawing/2014/main" id="{F8FD7B53-F1EB-4996-A062-1C163F327C76}"/>
              </a:ext>
            </a:extLst>
          </p:cNvPr>
          <p:cNvSpPr txBox="1"/>
          <p:nvPr/>
        </p:nvSpPr>
        <p:spPr>
          <a:xfrm>
            <a:off x="4272392" y="4421457"/>
            <a:ext cx="473612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Livelli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multiplayer,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raccolta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punti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avanzamento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6A134D6-3D66-4A27-B5D0-620D64496811}"/>
              </a:ext>
            </a:extLst>
          </p:cNvPr>
          <p:cNvSpPr txBox="1"/>
          <p:nvPr/>
        </p:nvSpPr>
        <p:spPr>
          <a:xfrm>
            <a:off x="4252698" y="3301803"/>
            <a:ext cx="4924539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Necessità di renderli interattivi e stimolanti con metodiche facilitanti l’apprendimento</a:t>
            </a:r>
            <a:r>
              <a:rPr lang="it-IT" sz="1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(uso di fiabe, personificazione dei numeri)</a:t>
            </a:r>
            <a:endParaRPr lang="it-IT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1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19CB275E-271B-4109-9EC2-AB62F5534F78}"/>
              </a:ext>
            </a:extLst>
          </p:cNvPr>
          <p:cNvSpPr txBox="1"/>
          <p:nvPr/>
        </p:nvSpPr>
        <p:spPr>
          <a:xfrm>
            <a:off x="749921" y="5309897"/>
            <a:ext cx="74275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200" i="1" dirty="0"/>
              <a:t>«Sviluppo di giochi educativi per il rinforzo di lettura e calcolo»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6EAF17AD-9CE8-4656-95C0-FE09C3D692F4}"/>
              </a:ext>
            </a:extLst>
          </p:cNvPr>
          <p:cNvSpPr txBox="1"/>
          <p:nvPr/>
        </p:nvSpPr>
        <p:spPr>
          <a:xfrm>
            <a:off x="749921" y="5681539"/>
            <a:ext cx="4632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i="1" dirty="0"/>
              <a:t>«Verificare usabilità su utenti target»   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90919E78-8F68-4DF3-8240-D23A7DA703BE}"/>
              </a:ext>
            </a:extLst>
          </p:cNvPr>
          <p:cNvSpPr txBox="1"/>
          <p:nvPr/>
        </p:nvSpPr>
        <p:spPr>
          <a:xfrm>
            <a:off x="-17045" y="4856310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E94A379-880D-4A3A-9E5E-7D3B05740336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FCC86E8-F5F5-4F92-B91D-204070A0252E}"/>
              </a:ext>
            </a:extLst>
          </p:cNvPr>
          <p:cNvSpPr txBox="1"/>
          <p:nvPr/>
        </p:nvSpPr>
        <p:spPr>
          <a:xfrm>
            <a:off x="1519158" y="35260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47" name="Estrazione 46">
            <a:extLst>
              <a:ext uri="{FF2B5EF4-FFF2-40B4-BE49-F238E27FC236}">
                <a16:creationId xmlns:a16="http://schemas.microsoft.com/office/drawing/2014/main" id="{7F247E87-0FAB-409C-89EF-6AA1F74018CF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Estrazione 47">
            <a:extLst>
              <a:ext uri="{FF2B5EF4-FFF2-40B4-BE49-F238E27FC236}">
                <a16:creationId xmlns:a16="http://schemas.microsoft.com/office/drawing/2014/main" id="{E6080CE3-A34E-4026-9CC8-20C765B09A74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Estrazione 48">
            <a:extLst>
              <a:ext uri="{FF2B5EF4-FFF2-40B4-BE49-F238E27FC236}">
                <a16:creationId xmlns:a16="http://schemas.microsoft.com/office/drawing/2014/main" id="{8929E9B6-DC2B-4E99-853F-EFE170EC4785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BB75079-992E-48C8-BBFA-B6379AB85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5843">
            <a:off x="2609110" y="3535719"/>
            <a:ext cx="1872279" cy="481626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B5499FCB-D577-4A94-9899-5D15E06ED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79282">
            <a:off x="2611820" y="4466452"/>
            <a:ext cx="1833646" cy="481626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A7B48F84-15BE-4F74-A8AC-22225A9C7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533" y="4019210"/>
            <a:ext cx="1851500" cy="4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374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2470EA50-D832-455B-BF4D-F2106D1F5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76248" y="1139054"/>
            <a:ext cx="9420248" cy="5242399"/>
          </a:xfr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1055891" y="4046817"/>
            <a:ext cx="1311441" cy="1191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7840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contenuto 11">
            <a:extLst>
              <a:ext uri="{FF2B5EF4-FFF2-40B4-BE49-F238E27FC236}">
                <a16:creationId xmlns:a16="http://schemas.microsoft.com/office/drawing/2014/main" id="{6C49663A-8729-49FE-8F29-1224C7699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60" y="1181041"/>
            <a:ext cx="8685261" cy="483337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 dirty="0"/>
              <a:t>Presentazione Giochi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2514600" y="4248958"/>
            <a:ext cx="1299409" cy="84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A40E82A-11BC-4DF2-8466-BA3988B7F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7041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11">
            <a:extLst>
              <a:ext uri="{FF2B5EF4-FFF2-40B4-BE49-F238E27FC236}">
                <a16:creationId xmlns:a16="http://schemas.microsoft.com/office/drawing/2014/main" id="{9E51677A-EC64-4558-96BE-BCD10ABE3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60" y="1181041"/>
            <a:ext cx="8685261" cy="483337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4235116" y="3557767"/>
            <a:ext cx="2189748" cy="1447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024C75C-6965-437F-B857-8075C0533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36310511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2000</TotalTime>
  <Words>1211</Words>
  <Application>Microsoft Macintosh PowerPoint</Application>
  <PresentationFormat>On-screen Show (4:3)</PresentationFormat>
  <Paragraphs>288</Paragraphs>
  <Slides>40</Slides>
  <Notes>2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BLAIRMDITC TT MEDIUM</vt:lpstr>
      <vt:lpstr>Calibri</vt:lpstr>
      <vt:lpstr>Noto Sans Symbols</vt:lpstr>
      <vt:lpstr>Wingdings</vt:lpstr>
      <vt:lpstr>POLI</vt:lpstr>
      <vt:lpstr>Titolo presentazione sottotitolo</vt:lpstr>
      <vt:lpstr>PowerPoint Presentation</vt:lpstr>
      <vt:lpstr>ELENCO</vt:lpstr>
      <vt:lpstr>STATO DELL’ARTE</vt:lpstr>
      <vt:lpstr>STATO DELL’ARTE</vt:lpstr>
      <vt:lpstr>STATO DELL’ARTE</vt:lpstr>
      <vt:lpstr>Presentazione Giochi</vt:lpstr>
      <vt:lpstr>Presentazione Giochi</vt:lpstr>
      <vt:lpstr>Presentazione Giochi</vt:lpstr>
      <vt:lpstr>Presentazione Giochi</vt:lpstr>
      <vt:lpstr>NUMBER GAME</vt:lpstr>
      <vt:lpstr>Presentazione software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Passaggio dal razionale dei giochi alle specifiche funzionali alle tecniche (UML)</vt:lpstr>
      <vt:lpstr>Specifiche tecniche Menu di gioco</vt:lpstr>
      <vt:lpstr>Specifiche tecniche Schermata di gioco</vt:lpstr>
      <vt:lpstr>Specifiche tecniche Oggetti del gioco</vt:lpstr>
      <vt:lpstr>PowerPoint Presentation</vt:lpstr>
      <vt:lpstr>PowerPoint Presentation</vt:lpstr>
      <vt:lpstr>PowerPoint Presentation</vt:lpstr>
      <vt:lpstr>Euristiche</vt:lpstr>
      <vt:lpstr>PowerPoint Presentation</vt:lpstr>
      <vt:lpstr>PowerPoint Presentation</vt:lpstr>
      <vt:lpstr>PowerPoint Presentation</vt:lpstr>
      <vt:lpstr>ENGAGEMENT </vt:lpstr>
      <vt:lpstr>PowerPoint Presentation</vt:lpstr>
      <vt:lpstr>PowerPoint Presentation</vt:lpstr>
      <vt:lpstr>PowerPoint Presentation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Nicoló Bruna</cp:lastModifiedBy>
  <cp:revision>132</cp:revision>
  <dcterms:created xsi:type="dcterms:W3CDTF">2015-05-26T12:27:57Z</dcterms:created>
  <dcterms:modified xsi:type="dcterms:W3CDTF">2021-04-26T15:52:00Z</dcterms:modified>
</cp:coreProperties>
</file>